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80" r:id="rId11"/>
    <p:sldId id="262" r:id="rId12"/>
    <p:sldId id="28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93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Прошли Г(И)А в 2013 году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3"/>
            <c:spPr>
              <a:solidFill>
                <a:srgbClr val="0000FF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Лист1!$A$2:$A$10</c:f>
              <c:strCache>
                <c:ptCount val="9"/>
                <c:pt idx="0">
                  <c:v>Железнодорожный</c:v>
                </c:pt>
                <c:pt idx="1">
                  <c:v>Октябрьский</c:v>
                </c:pt>
                <c:pt idx="2">
                  <c:v>Пролетарский</c:v>
                </c:pt>
                <c:pt idx="3">
                  <c:v>Ворошиловский</c:v>
                </c:pt>
                <c:pt idx="4">
                  <c:v>Первомайский</c:v>
                </c:pt>
                <c:pt idx="5">
                  <c:v>Ростов-на-Дону</c:v>
                </c:pt>
                <c:pt idx="6">
                  <c:v>Ленинский</c:v>
                </c:pt>
                <c:pt idx="7">
                  <c:v>Советский</c:v>
                </c:pt>
                <c:pt idx="8">
                  <c:v>Кировский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99.83</c:v>
                </c:pt>
                <c:pt idx="3">
                  <c:v>99.23</c:v>
                </c:pt>
                <c:pt idx="4">
                  <c:v>98.77</c:v>
                </c:pt>
                <c:pt idx="5">
                  <c:v>98.679999999999978</c:v>
                </c:pt>
                <c:pt idx="6">
                  <c:v>98.11999999999999</c:v>
                </c:pt>
                <c:pt idx="7">
                  <c:v>98.06</c:v>
                </c:pt>
                <c:pt idx="8">
                  <c:v>93.76</c:v>
                </c:pt>
              </c:numCache>
            </c:numRef>
          </c:val>
        </c:ser>
        <c:axId val="87385984"/>
        <c:axId val="87387520"/>
      </c:barChart>
      <c:catAx>
        <c:axId val="87385984"/>
        <c:scaling>
          <c:orientation val="minMax"/>
        </c:scaling>
        <c:axPos val="b"/>
        <c:tickLblPos val="nextTo"/>
        <c:crossAx val="87387520"/>
        <c:crosses val="autoZero"/>
        <c:auto val="1"/>
        <c:lblAlgn val="ctr"/>
        <c:lblOffset val="100"/>
      </c:catAx>
      <c:valAx>
        <c:axId val="87387520"/>
        <c:scaling>
          <c:orientation val="minMax"/>
        </c:scaling>
        <c:axPos val="l"/>
        <c:majorGridlines/>
        <c:numFmt formatCode="General" sourceLinked="1"/>
        <c:tickLblPos val="nextTo"/>
        <c:crossAx val="8738598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Русский язык-2012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47.8</c:v>
                </c:pt>
                <c:pt idx="1">
                  <c:v>50.3</c:v>
                </c:pt>
                <c:pt idx="2">
                  <c:v>62.9</c:v>
                </c:pt>
                <c:pt idx="3">
                  <c:v>78.599999999999994</c:v>
                </c:pt>
                <c:pt idx="4">
                  <c:v>77</c:v>
                </c:pt>
                <c:pt idx="5">
                  <c:v>74.7</c:v>
                </c:pt>
                <c:pt idx="6">
                  <c:v>65.7</c:v>
                </c:pt>
                <c:pt idx="7">
                  <c:v>50.3</c:v>
                </c:pt>
                <c:pt idx="8">
                  <c:v>55.4</c:v>
                </c:pt>
                <c:pt idx="9">
                  <c:v>49.7</c:v>
                </c:pt>
                <c:pt idx="10">
                  <c:v>54.7</c:v>
                </c:pt>
                <c:pt idx="11">
                  <c:v>53.3</c:v>
                </c:pt>
                <c:pt idx="12">
                  <c:v>70.599999999999994</c:v>
                </c:pt>
                <c:pt idx="13">
                  <c:v>65.2</c:v>
                </c:pt>
                <c:pt idx="14">
                  <c:v>43.6</c:v>
                </c:pt>
                <c:pt idx="15">
                  <c:v>64.099999999999994</c:v>
                </c:pt>
                <c:pt idx="16">
                  <c:v>68.3</c:v>
                </c:pt>
                <c:pt idx="17">
                  <c:v>74.7</c:v>
                </c:pt>
                <c:pt idx="18">
                  <c:v>73.3</c:v>
                </c:pt>
                <c:pt idx="19">
                  <c:v>72</c:v>
                </c:pt>
                <c:pt idx="20">
                  <c:v>69.3</c:v>
                </c:pt>
                <c:pt idx="21">
                  <c:v>61.7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25</c:v>
                </c:pt>
                <c:pt idx="1">
                  <c:v>13.3</c:v>
                </c:pt>
                <c:pt idx="2">
                  <c:v>1.9000000000000001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2.2999999999999998</c:v>
                </c:pt>
                <c:pt idx="7">
                  <c:v>12.5</c:v>
                </c:pt>
                <c:pt idx="8">
                  <c:v>1.6</c:v>
                </c:pt>
                <c:pt idx="9">
                  <c:v>4.8</c:v>
                </c:pt>
                <c:pt idx="10">
                  <c:v>4.4000000000000004</c:v>
                </c:pt>
                <c:pt idx="11">
                  <c:v>6.7</c:v>
                </c:pt>
                <c:pt idx="12">
                  <c:v>0</c:v>
                </c:pt>
                <c:pt idx="13">
                  <c:v>2.5</c:v>
                </c:pt>
                <c:pt idx="14">
                  <c:v>6.3</c:v>
                </c:pt>
                <c:pt idx="15">
                  <c:v>4.3</c:v>
                </c:pt>
                <c:pt idx="16">
                  <c:v>2.1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1.9000000000000001</c:v>
                </c:pt>
              </c:numCache>
            </c:numRef>
          </c:val>
        </c:ser>
        <c:axId val="95492736"/>
        <c:axId val="95498624"/>
      </c:barChart>
      <c:catAx>
        <c:axId val="95492736"/>
        <c:scaling>
          <c:orientation val="minMax"/>
        </c:scaling>
        <c:axPos val="b"/>
        <c:majorTickMark val="none"/>
        <c:tickLblPos val="nextTo"/>
        <c:crossAx val="95498624"/>
        <c:crosses val="autoZero"/>
        <c:auto val="1"/>
        <c:lblAlgn val="ctr"/>
        <c:lblOffset val="100"/>
      </c:catAx>
      <c:valAx>
        <c:axId val="954986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5492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Русский язык-2013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64.099999999999994</c:v>
                </c:pt>
                <c:pt idx="1">
                  <c:v>66.7</c:v>
                </c:pt>
                <c:pt idx="2">
                  <c:v>75.8</c:v>
                </c:pt>
                <c:pt idx="3">
                  <c:v>86.8</c:v>
                </c:pt>
                <c:pt idx="4">
                  <c:v>77.8</c:v>
                </c:pt>
                <c:pt idx="5">
                  <c:v>81.7</c:v>
                </c:pt>
                <c:pt idx="6">
                  <c:v>69.400000000000006</c:v>
                </c:pt>
                <c:pt idx="7">
                  <c:v>60</c:v>
                </c:pt>
                <c:pt idx="8">
                  <c:v>59.8</c:v>
                </c:pt>
                <c:pt idx="9">
                  <c:v>63.7</c:v>
                </c:pt>
                <c:pt idx="10">
                  <c:v>61.6</c:v>
                </c:pt>
                <c:pt idx="11">
                  <c:v>64.400000000000006</c:v>
                </c:pt>
                <c:pt idx="12">
                  <c:v>74.099999999999994</c:v>
                </c:pt>
                <c:pt idx="13">
                  <c:v>69.7</c:v>
                </c:pt>
                <c:pt idx="14">
                  <c:v>50.6</c:v>
                </c:pt>
                <c:pt idx="15">
                  <c:v>68.2</c:v>
                </c:pt>
                <c:pt idx="16">
                  <c:v>71</c:v>
                </c:pt>
                <c:pt idx="17">
                  <c:v>86.2</c:v>
                </c:pt>
                <c:pt idx="18">
                  <c:v>81.400000000000006</c:v>
                </c:pt>
                <c:pt idx="19">
                  <c:v>79.5</c:v>
                </c:pt>
                <c:pt idx="20">
                  <c:v>81.2</c:v>
                </c:pt>
                <c:pt idx="21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4.2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1.9000000000000001</c:v>
                </c:pt>
                <c:pt idx="6">
                  <c:v>0.8</c:v>
                </c:pt>
                <c:pt idx="7">
                  <c:v>0</c:v>
                </c:pt>
                <c:pt idx="8">
                  <c:v>3.9</c:v>
                </c:pt>
                <c:pt idx="9">
                  <c:v>0</c:v>
                </c:pt>
                <c:pt idx="10">
                  <c:v>8.7000000000000011</c:v>
                </c:pt>
                <c:pt idx="11">
                  <c:v>2.2999999999999998</c:v>
                </c:pt>
                <c:pt idx="12">
                  <c:v>4.3</c:v>
                </c:pt>
                <c:pt idx="13">
                  <c:v>0</c:v>
                </c:pt>
                <c:pt idx="14">
                  <c:v>12</c:v>
                </c:pt>
                <c:pt idx="15">
                  <c:v>1.4</c:v>
                </c:pt>
                <c:pt idx="16">
                  <c:v>2.5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</c:v>
                </c:pt>
              </c:numCache>
            </c:numRef>
          </c:val>
        </c:ser>
        <c:axId val="95521024"/>
        <c:axId val="95535104"/>
      </c:barChart>
      <c:catAx>
        <c:axId val="95521024"/>
        <c:scaling>
          <c:orientation val="minMax"/>
        </c:scaling>
        <c:axPos val="b"/>
        <c:majorTickMark val="none"/>
        <c:tickLblPos val="nextTo"/>
        <c:crossAx val="95535104"/>
        <c:crosses val="autoZero"/>
        <c:auto val="1"/>
        <c:lblAlgn val="ctr"/>
        <c:lblOffset val="100"/>
      </c:catAx>
      <c:valAx>
        <c:axId val="955351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5521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 - 2012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1.4</c:v>
                </c:pt>
                <c:pt idx="1">
                  <c:v>1.9000000000000001</c:v>
                </c:pt>
                <c:pt idx="2">
                  <c:v>4.5</c:v>
                </c:pt>
                <c:pt idx="3">
                  <c:v>6.1</c:v>
                </c:pt>
                <c:pt idx="4">
                  <c:v>8.4</c:v>
                </c:pt>
                <c:pt idx="5">
                  <c:v>5.8</c:v>
                </c:pt>
                <c:pt idx="6">
                  <c:v>3.2</c:v>
                </c:pt>
                <c:pt idx="7">
                  <c:v>1.4</c:v>
                </c:pt>
                <c:pt idx="8">
                  <c:v>1.4</c:v>
                </c:pt>
                <c:pt idx="9">
                  <c:v>1.1000000000000001</c:v>
                </c:pt>
                <c:pt idx="10">
                  <c:v>1.9000000000000001</c:v>
                </c:pt>
                <c:pt idx="11">
                  <c:v>2.1</c:v>
                </c:pt>
                <c:pt idx="12">
                  <c:v>6.9</c:v>
                </c:pt>
                <c:pt idx="13">
                  <c:v>2.6</c:v>
                </c:pt>
                <c:pt idx="14">
                  <c:v>2.8</c:v>
                </c:pt>
                <c:pt idx="15">
                  <c:v>4.5999999999999996</c:v>
                </c:pt>
                <c:pt idx="16">
                  <c:v>5.7</c:v>
                </c:pt>
                <c:pt idx="17">
                  <c:v>9.8000000000000007</c:v>
                </c:pt>
                <c:pt idx="18">
                  <c:v>6.3</c:v>
                </c:pt>
                <c:pt idx="19">
                  <c:v>8.6</c:v>
                </c:pt>
                <c:pt idx="20">
                  <c:v>3</c:v>
                </c:pt>
                <c:pt idx="21">
                  <c:v>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93.8</c:v>
                </c:pt>
                <c:pt idx="1">
                  <c:v>83.3</c:v>
                </c:pt>
                <c:pt idx="2">
                  <c:v>65.400000000000006</c:v>
                </c:pt>
                <c:pt idx="3">
                  <c:v>53.4</c:v>
                </c:pt>
                <c:pt idx="4">
                  <c:v>44.4</c:v>
                </c:pt>
                <c:pt idx="5">
                  <c:v>57.8</c:v>
                </c:pt>
                <c:pt idx="6">
                  <c:v>71.3</c:v>
                </c:pt>
                <c:pt idx="7">
                  <c:v>81.3</c:v>
                </c:pt>
                <c:pt idx="8">
                  <c:v>88.6</c:v>
                </c:pt>
                <c:pt idx="9">
                  <c:v>85.7</c:v>
                </c:pt>
                <c:pt idx="10">
                  <c:v>84.4</c:v>
                </c:pt>
                <c:pt idx="11">
                  <c:v>86.7</c:v>
                </c:pt>
                <c:pt idx="12">
                  <c:v>43.1</c:v>
                </c:pt>
                <c:pt idx="13">
                  <c:v>77.5</c:v>
                </c:pt>
                <c:pt idx="14">
                  <c:v>75</c:v>
                </c:pt>
                <c:pt idx="15">
                  <c:v>60.2</c:v>
                </c:pt>
                <c:pt idx="16">
                  <c:v>56.5</c:v>
                </c:pt>
                <c:pt idx="17">
                  <c:v>37.9</c:v>
                </c:pt>
                <c:pt idx="18">
                  <c:v>50</c:v>
                </c:pt>
                <c:pt idx="19">
                  <c:v>50</c:v>
                </c:pt>
                <c:pt idx="20">
                  <c:v>66.7</c:v>
                </c:pt>
                <c:pt idx="21">
                  <c:v>51.9</c:v>
                </c:pt>
              </c:numCache>
            </c:numRef>
          </c:val>
        </c:ser>
        <c:axId val="95799552"/>
        <c:axId val="95805440"/>
      </c:barChart>
      <c:catAx>
        <c:axId val="95799552"/>
        <c:scaling>
          <c:orientation val="minMax"/>
        </c:scaling>
        <c:axPos val="b"/>
        <c:majorTickMark val="none"/>
        <c:tickLblPos val="nextTo"/>
        <c:crossAx val="95805440"/>
        <c:crosses val="autoZero"/>
        <c:auto val="1"/>
        <c:lblAlgn val="ctr"/>
        <c:lblOffset val="100"/>
      </c:catAx>
      <c:valAx>
        <c:axId val="958054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5799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 - 2013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4.5999999999999996</c:v>
                </c:pt>
                <c:pt idx="1">
                  <c:v>1.9000000000000001</c:v>
                </c:pt>
                <c:pt idx="2">
                  <c:v>8.5</c:v>
                </c:pt>
                <c:pt idx="3">
                  <c:v>15</c:v>
                </c:pt>
                <c:pt idx="4">
                  <c:v>15.9</c:v>
                </c:pt>
                <c:pt idx="5">
                  <c:v>12.1</c:v>
                </c:pt>
                <c:pt idx="6">
                  <c:v>4.0999999999999996</c:v>
                </c:pt>
                <c:pt idx="7">
                  <c:v>2.2000000000000002</c:v>
                </c:pt>
                <c:pt idx="8">
                  <c:v>3.3</c:v>
                </c:pt>
                <c:pt idx="9">
                  <c:v>3.6</c:v>
                </c:pt>
                <c:pt idx="10">
                  <c:v>2.9</c:v>
                </c:pt>
                <c:pt idx="11">
                  <c:v>5.3</c:v>
                </c:pt>
                <c:pt idx="12">
                  <c:v>7.7</c:v>
                </c:pt>
                <c:pt idx="13">
                  <c:v>6.3</c:v>
                </c:pt>
                <c:pt idx="14">
                  <c:v>3.7</c:v>
                </c:pt>
                <c:pt idx="15">
                  <c:v>8.1</c:v>
                </c:pt>
                <c:pt idx="16">
                  <c:v>8.2000000000000011</c:v>
                </c:pt>
                <c:pt idx="17">
                  <c:v>16.5</c:v>
                </c:pt>
                <c:pt idx="18">
                  <c:v>14.3</c:v>
                </c:pt>
                <c:pt idx="19">
                  <c:v>28.6</c:v>
                </c:pt>
                <c:pt idx="20">
                  <c:v>12.3</c:v>
                </c:pt>
                <c:pt idx="21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58.3</c:v>
                </c:pt>
                <c:pt idx="1">
                  <c:v>80</c:v>
                </c:pt>
                <c:pt idx="2">
                  <c:v>46</c:v>
                </c:pt>
                <c:pt idx="3">
                  <c:v>45.5</c:v>
                </c:pt>
                <c:pt idx="4">
                  <c:v>41.4</c:v>
                </c:pt>
                <c:pt idx="5">
                  <c:v>41</c:v>
                </c:pt>
                <c:pt idx="6">
                  <c:v>67.8</c:v>
                </c:pt>
                <c:pt idx="7">
                  <c:v>86.7</c:v>
                </c:pt>
                <c:pt idx="8">
                  <c:v>75.5</c:v>
                </c:pt>
                <c:pt idx="9">
                  <c:v>82.4</c:v>
                </c:pt>
                <c:pt idx="10">
                  <c:v>82.6</c:v>
                </c:pt>
                <c:pt idx="11">
                  <c:v>58.1</c:v>
                </c:pt>
                <c:pt idx="12">
                  <c:v>51.1</c:v>
                </c:pt>
                <c:pt idx="13">
                  <c:v>56.3</c:v>
                </c:pt>
                <c:pt idx="14">
                  <c:v>75</c:v>
                </c:pt>
                <c:pt idx="15">
                  <c:v>50.7</c:v>
                </c:pt>
                <c:pt idx="16">
                  <c:v>60</c:v>
                </c:pt>
                <c:pt idx="17">
                  <c:v>34.5</c:v>
                </c:pt>
                <c:pt idx="18">
                  <c:v>9.5</c:v>
                </c:pt>
                <c:pt idx="19">
                  <c:v>14.3</c:v>
                </c:pt>
                <c:pt idx="20">
                  <c:v>22.2</c:v>
                </c:pt>
                <c:pt idx="21">
                  <c:v>64</c:v>
                </c:pt>
              </c:numCache>
            </c:numRef>
          </c:val>
        </c:ser>
        <c:axId val="95827840"/>
        <c:axId val="95829376"/>
      </c:barChart>
      <c:catAx>
        <c:axId val="95827840"/>
        <c:scaling>
          <c:orientation val="minMax"/>
        </c:scaling>
        <c:axPos val="b"/>
        <c:majorTickMark val="none"/>
        <c:tickLblPos val="nextTo"/>
        <c:crossAx val="95829376"/>
        <c:crosses val="autoZero"/>
        <c:auto val="1"/>
        <c:lblAlgn val="ctr"/>
        <c:lblOffset val="100"/>
      </c:catAx>
      <c:valAx>
        <c:axId val="958293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5827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Физика -2012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1.7</c:v>
                </c:pt>
                <c:pt idx="3">
                  <c:v>10.3</c:v>
                </c:pt>
                <c:pt idx="4">
                  <c:v>14.8</c:v>
                </c:pt>
                <c:pt idx="5">
                  <c:v>29.4</c:v>
                </c:pt>
                <c:pt idx="6">
                  <c:v>8.5</c:v>
                </c:pt>
                <c:pt idx="7">
                  <c:v>0.9</c:v>
                </c:pt>
                <c:pt idx="8">
                  <c:v>8</c:v>
                </c:pt>
                <c:pt idx="9">
                  <c:v>0</c:v>
                </c:pt>
                <c:pt idx="10">
                  <c:v>8.3000000000000007</c:v>
                </c:pt>
                <c:pt idx="11">
                  <c:v>9.3000000000000007</c:v>
                </c:pt>
                <c:pt idx="12">
                  <c:v>5.3</c:v>
                </c:pt>
                <c:pt idx="13">
                  <c:v>4.9000000000000004</c:v>
                </c:pt>
                <c:pt idx="14">
                  <c:v>2.5</c:v>
                </c:pt>
                <c:pt idx="15">
                  <c:v>6.3</c:v>
                </c:pt>
                <c:pt idx="16">
                  <c:v>5.0999999999999996</c:v>
                </c:pt>
                <c:pt idx="17">
                  <c:v>5.6</c:v>
                </c:pt>
                <c:pt idx="18">
                  <c:v>0</c:v>
                </c:pt>
                <c:pt idx="19">
                  <c:v>19.399999999999999</c:v>
                </c:pt>
                <c:pt idx="20">
                  <c:v>8.3000000000000007</c:v>
                </c:pt>
                <c:pt idx="21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68.8</c:v>
                </c:pt>
                <c:pt idx="3">
                  <c:v>53.8</c:v>
                </c:pt>
                <c:pt idx="4">
                  <c:v>33.300000000000004</c:v>
                </c:pt>
                <c:pt idx="5">
                  <c:v>21.4</c:v>
                </c:pt>
                <c:pt idx="6">
                  <c:v>52.9</c:v>
                </c:pt>
                <c:pt idx="7">
                  <c:v>83.3</c:v>
                </c:pt>
                <c:pt idx="8">
                  <c:v>55.6</c:v>
                </c:pt>
                <c:pt idx="9">
                  <c:v>100</c:v>
                </c:pt>
                <c:pt idx="10">
                  <c:v>62.5</c:v>
                </c:pt>
                <c:pt idx="11">
                  <c:v>83.3</c:v>
                </c:pt>
                <c:pt idx="12">
                  <c:v>66.7</c:v>
                </c:pt>
                <c:pt idx="13">
                  <c:v>77.8</c:v>
                </c:pt>
                <c:pt idx="14">
                  <c:v>81.8</c:v>
                </c:pt>
                <c:pt idx="15">
                  <c:v>66.7</c:v>
                </c:pt>
                <c:pt idx="16">
                  <c:v>54.5</c:v>
                </c:pt>
                <c:pt idx="17">
                  <c:v>61.5</c:v>
                </c:pt>
                <c:pt idx="18">
                  <c:v>100</c:v>
                </c:pt>
                <c:pt idx="19">
                  <c:v>50</c:v>
                </c:pt>
                <c:pt idx="20">
                  <c:v>50</c:v>
                </c:pt>
                <c:pt idx="21">
                  <c:v>62.5</c:v>
                </c:pt>
              </c:numCache>
            </c:numRef>
          </c:val>
        </c:ser>
        <c:axId val="95971200"/>
        <c:axId val="95972736"/>
      </c:barChart>
      <c:catAx>
        <c:axId val="95971200"/>
        <c:scaling>
          <c:orientation val="minMax"/>
        </c:scaling>
        <c:axPos val="b"/>
        <c:majorTickMark val="none"/>
        <c:tickLblPos val="nextTo"/>
        <c:crossAx val="95972736"/>
        <c:crosses val="autoZero"/>
        <c:auto val="1"/>
        <c:lblAlgn val="ctr"/>
        <c:lblOffset val="100"/>
      </c:catAx>
      <c:valAx>
        <c:axId val="95972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5971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Физика -2013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18.5</c:v>
                </c:pt>
                <c:pt idx="3">
                  <c:v>17.899999999999999</c:v>
                </c:pt>
                <c:pt idx="4">
                  <c:v>21</c:v>
                </c:pt>
                <c:pt idx="5">
                  <c:v>31</c:v>
                </c:pt>
                <c:pt idx="6">
                  <c:v>16.399999999999999</c:v>
                </c:pt>
                <c:pt idx="7">
                  <c:v>0</c:v>
                </c:pt>
                <c:pt idx="8">
                  <c:v>12.4</c:v>
                </c:pt>
                <c:pt idx="9">
                  <c:v>61.1</c:v>
                </c:pt>
                <c:pt idx="10">
                  <c:v>11.1</c:v>
                </c:pt>
                <c:pt idx="11">
                  <c:v>11.8</c:v>
                </c:pt>
                <c:pt idx="12">
                  <c:v>13.9</c:v>
                </c:pt>
                <c:pt idx="13">
                  <c:v>6.7</c:v>
                </c:pt>
                <c:pt idx="14">
                  <c:v>11.1</c:v>
                </c:pt>
                <c:pt idx="15">
                  <c:v>8.7000000000000011</c:v>
                </c:pt>
                <c:pt idx="16">
                  <c:v>8.3000000000000007</c:v>
                </c:pt>
                <c:pt idx="17">
                  <c:v>20.6</c:v>
                </c:pt>
                <c:pt idx="18">
                  <c:v>0</c:v>
                </c:pt>
                <c:pt idx="19">
                  <c:v>18.5</c:v>
                </c:pt>
                <c:pt idx="20">
                  <c:v>13.9</c:v>
                </c:pt>
                <c:pt idx="21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33.300000000000004</c:v>
                </c:pt>
                <c:pt idx="3">
                  <c:v>50</c:v>
                </c:pt>
                <c:pt idx="4">
                  <c:v>44.4</c:v>
                </c:pt>
                <c:pt idx="5">
                  <c:v>23.5</c:v>
                </c:pt>
                <c:pt idx="6">
                  <c:v>50</c:v>
                </c:pt>
                <c:pt idx="7">
                  <c:v>100</c:v>
                </c:pt>
                <c:pt idx="8">
                  <c:v>47.1</c:v>
                </c:pt>
                <c:pt idx="9">
                  <c:v>0</c:v>
                </c:pt>
                <c:pt idx="10">
                  <c:v>50</c:v>
                </c:pt>
                <c:pt idx="11">
                  <c:v>62.3</c:v>
                </c:pt>
                <c:pt idx="12">
                  <c:v>50</c:v>
                </c:pt>
                <c:pt idx="13">
                  <c:v>60</c:v>
                </c:pt>
                <c:pt idx="14">
                  <c:v>28.6</c:v>
                </c:pt>
                <c:pt idx="15">
                  <c:v>50</c:v>
                </c:pt>
                <c:pt idx="16">
                  <c:v>50</c:v>
                </c:pt>
                <c:pt idx="17">
                  <c:v>28.6</c:v>
                </c:pt>
                <c:pt idx="18">
                  <c:v>0</c:v>
                </c:pt>
                <c:pt idx="19">
                  <c:v>16.7</c:v>
                </c:pt>
                <c:pt idx="20">
                  <c:v>0</c:v>
                </c:pt>
                <c:pt idx="21">
                  <c:v>46.7</c:v>
                </c:pt>
              </c:numCache>
            </c:numRef>
          </c:val>
        </c:ser>
        <c:axId val="96208384"/>
        <c:axId val="96209920"/>
      </c:barChart>
      <c:catAx>
        <c:axId val="96208384"/>
        <c:scaling>
          <c:orientation val="minMax"/>
        </c:scaling>
        <c:axPos val="b"/>
        <c:majorTickMark val="none"/>
        <c:tickLblPos val="nextTo"/>
        <c:crossAx val="96209920"/>
        <c:crosses val="autoZero"/>
        <c:auto val="1"/>
        <c:lblAlgn val="ctr"/>
        <c:lblOffset val="100"/>
      </c:catAx>
      <c:valAx>
        <c:axId val="962099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208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Биология - 2013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52.9</c:v>
                </c:pt>
                <c:pt idx="1">
                  <c:v>5.9</c:v>
                </c:pt>
                <c:pt idx="2">
                  <c:v>41.2</c:v>
                </c:pt>
                <c:pt idx="3">
                  <c:v>76.5</c:v>
                </c:pt>
                <c:pt idx="4">
                  <c:v>45.1</c:v>
                </c:pt>
                <c:pt idx="5">
                  <c:v>52.9</c:v>
                </c:pt>
                <c:pt idx="6">
                  <c:v>63.9</c:v>
                </c:pt>
                <c:pt idx="7">
                  <c:v>41.2</c:v>
                </c:pt>
                <c:pt idx="8">
                  <c:v>33.300000000000004</c:v>
                </c:pt>
                <c:pt idx="9">
                  <c:v>18.600000000000001</c:v>
                </c:pt>
                <c:pt idx="10">
                  <c:v>27.5</c:v>
                </c:pt>
                <c:pt idx="11">
                  <c:v>60.8</c:v>
                </c:pt>
                <c:pt idx="12">
                  <c:v>75.3</c:v>
                </c:pt>
                <c:pt idx="13">
                  <c:v>23.5</c:v>
                </c:pt>
                <c:pt idx="14">
                  <c:v>29.4</c:v>
                </c:pt>
                <c:pt idx="15">
                  <c:v>54.1</c:v>
                </c:pt>
                <c:pt idx="16">
                  <c:v>46.1</c:v>
                </c:pt>
                <c:pt idx="17">
                  <c:v>63.7</c:v>
                </c:pt>
                <c:pt idx="18">
                  <c:v>0</c:v>
                </c:pt>
                <c:pt idx="19">
                  <c:v>38.200000000000003</c:v>
                </c:pt>
                <c:pt idx="20">
                  <c:v>100</c:v>
                </c:pt>
                <c:pt idx="21">
                  <c:v>21.6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9.1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33.300000000000004</c:v>
                </c:pt>
                <c:pt idx="9">
                  <c:v>33.300000000000004</c:v>
                </c:pt>
                <c:pt idx="10">
                  <c:v>22.2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16.7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66.7</c:v>
                </c:pt>
              </c:numCache>
            </c:numRef>
          </c:val>
        </c:ser>
        <c:axId val="95438336"/>
        <c:axId val="95439872"/>
      </c:barChart>
      <c:catAx>
        <c:axId val="95438336"/>
        <c:scaling>
          <c:orientation val="minMax"/>
        </c:scaling>
        <c:axPos val="b"/>
        <c:majorTickMark val="none"/>
        <c:tickLblPos val="nextTo"/>
        <c:crossAx val="95439872"/>
        <c:crosses val="autoZero"/>
        <c:auto val="1"/>
        <c:lblAlgn val="ctr"/>
        <c:lblOffset val="100"/>
      </c:catAx>
      <c:valAx>
        <c:axId val="954398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54383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Биология - 2012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25.5</c:v>
                </c:pt>
                <c:pt idx="1">
                  <c:v>0</c:v>
                </c:pt>
                <c:pt idx="2">
                  <c:v>70.599999999999994</c:v>
                </c:pt>
                <c:pt idx="3">
                  <c:v>64.7</c:v>
                </c:pt>
                <c:pt idx="4">
                  <c:v>41.2</c:v>
                </c:pt>
                <c:pt idx="5">
                  <c:v>52.9</c:v>
                </c:pt>
                <c:pt idx="6">
                  <c:v>58.5</c:v>
                </c:pt>
                <c:pt idx="7">
                  <c:v>0</c:v>
                </c:pt>
                <c:pt idx="8">
                  <c:v>37.6</c:v>
                </c:pt>
                <c:pt idx="9">
                  <c:v>0</c:v>
                </c:pt>
                <c:pt idx="10">
                  <c:v>30.6</c:v>
                </c:pt>
                <c:pt idx="11">
                  <c:v>0</c:v>
                </c:pt>
                <c:pt idx="12">
                  <c:v>50</c:v>
                </c:pt>
                <c:pt idx="13">
                  <c:v>29.4</c:v>
                </c:pt>
                <c:pt idx="14">
                  <c:v>0</c:v>
                </c:pt>
                <c:pt idx="15">
                  <c:v>23.1</c:v>
                </c:pt>
                <c:pt idx="16">
                  <c:v>39</c:v>
                </c:pt>
                <c:pt idx="17">
                  <c:v>61.8</c:v>
                </c:pt>
                <c:pt idx="18">
                  <c:v>52.9</c:v>
                </c:pt>
                <c:pt idx="19">
                  <c:v>76.5</c:v>
                </c:pt>
                <c:pt idx="20">
                  <c:v>39.700000000000003</c:v>
                </c:pt>
                <c:pt idx="21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25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0</c:v>
                </c:pt>
                <c:pt idx="10">
                  <c:v>20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100</c:v>
                </c:pt>
                <c:pt idx="15">
                  <c:v>35.700000000000003</c:v>
                </c:pt>
                <c:pt idx="16">
                  <c:v>12.5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</c:v>
                </c:pt>
                <c:pt idx="21">
                  <c:v>0</c:v>
                </c:pt>
              </c:numCache>
            </c:numRef>
          </c:val>
        </c:ser>
        <c:axId val="96412800"/>
        <c:axId val="96414336"/>
      </c:barChart>
      <c:catAx>
        <c:axId val="96412800"/>
        <c:scaling>
          <c:orientation val="minMax"/>
        </c:scaling>
        <c:axPos val="b"/>
        <c:majorTickMark val="none"/>
        <c:tickLblPos val="nextTo"/>
        <c:crossAx val="96414336"/>
        <c:crosses val="autoZero"/>
        <c:auto val="1"/>
        <c:lblAlgn val="ctr"/>
        <c:lblOffset val="100"/>
      </c:catAx>
      <c:valAx>
        <c:axId val="964143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412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История - 2012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76.5</c:v>
                </c:pt>
                <c:pt idx="1">
                  <c:v>25.9</c:v>
                </c:pt>
                <c:pt idx="2">
                  <c:v>35.9</c:v>
                </c:pt>
                <c:pt idx="3">
                  <c:v>52</c:v>
                </c:pt>
                <c:pt idx="4">
                  <c:v>41.9</c:v>
                </c:pt>
                <c:pt idx="5">
                  <c:v>49.8</c:v>
                </c:pt>
                <c:pt idx="6">
                  <c:v>26.4</c:v>
                </c:pt>
                <c:pt idx="7">
                  <c:v>26.5</c:v>
                </c:pt>
                <c:pt idx="8">
                  <c:v>41.6</c:v>
                </c:pt>
                <c:pt idx="9">
                  <c:v>15.7</c:v>
                </c:pt>
                <c:pt idx="10">
                  <c:v>29.4</c:v>
                </c:pt>
                <c:pt idx="11">
                  <c:v>27.9</c:v>
                </c:pt>
                <c:pt idx="12">
                  <c:v>70.599999999999994</c:v>
                </c:pt>
                <c:pt idx="13">
                  <c:v>50</c:v>
                </c:pt>
                <c:pt idx="14">
                  <c:v>23.5</c:v>
                </c:pt>
                <c:pt idx="15">
                  <c:v>45.8</c:v>
                </c:pt>
                <c:pt idx="16">
                  <c:v>60.8</c:v>
                </c:pt>
                <c:pt idx="17">
                  <c:v>81.400000000000006</c:v>
                </c:pt>
                <c:pt idx="18">
                  <c:v>40</c:v>
                </c:pt>
                <c:pt idx="19">
                  <c:v>27.5</c:v>
                </c:pt>
                <c:pt idx="20">
                  <c:v>86</c:v>
                </c:pt>
                <c:pt idx="21">
                  <c:v>35.300000000000004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7.7</c:v>
                </c:pt>
                <c:pt idx="4">
                  <c:v>12.5</c:v>
                </c:pt>
                <c:pt idx="5">
                  <c:v>4.2</c:v>
                </c:pt>
                <c:pt idx="6">
                  <c:v>17.100000000000001</c:v>
                </c:pt>
                <c:pt idx="7">
                  <c:v>50</c:v>
                </c:pt>
                <c:pt idx="8">
                  <c:v>14.3</c:v>
                </c:pt>
                <c:pt idx="9">
                  <c:v>33.300000000000004</c:v>
                </c:pt>
                <c:pt idx="10">
                  <c:v>16.7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50</c:v>
                </c:pt>
                <c:pt idx="15">
                  <c:v>5.3</c:v>
                </c:pt>
                <c:pt idx="16">
                  <c:v>0</c:v>
                </c:pt>
                <c:pt idx="17">
                  <c:v>0</c:v>
                </c:pt>
                <c:pt idx="18">
                  <c:v>20</c:v>
                </c:pt>
                <c:pt idx="19">
                  <c:v>33.300000000000004</c:v>
                </c:pt>
                <c:pt idx="20">
                  <c:v>0</c:v>
                </c:pt>
                <c:pt idx="21">
                  <c:v>33.300000000000004</c:v>
                </c:pt>
              </c:numCache>
            </c:numRef>
          </c:val>
        </c:ser>
        <c:axId val="96621696"/>
        <c:axId val="96623232"/>
      </c:barChart>
      <c:catAx>
        <c:axId val="96621696"/>
        <c:scaling>
          <c:orientation val="minMax"/>
        </c:scaling>
        <c:axPos val="b"/>
        <c:majorTickMark val="none"/>
        <c:tickLblPos val="nextTo"/>
        <c:crossAx val="96623232"/>
        <c:crosses val="autoZero"/>
        <c:auto val="1"/>
        <c:lblAlgn val="ctr"/>
        <c:lblOffset val="100"/>
      </c:catAx>
      <c:valAx>
        <c:axId val="966232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6216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История - 2013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50.9</c:v>
                </c:pt>
                <c:pt idx="1">
                  <c:v>7.9</c:v>
                </c:pt>
                <c:pt idx="2">
                  <c:v>58.9</c:v>
                </c:pt>
                <c:pt idx="3">
                  <c:v>84.2</c:v>
                </c:pt>
                <c:pt idx="4">
                  <c:v>72.8</c:v>
                </c:pt>
                <c:pt idx="5">
                  <c:v>58.8</c:v>
                </c:pt>
                <c:pt idx="6">
                  <c:v>34.1</c:v>
                </c:pt>
                <c:pt idx="7">
                  <c:v>22.8</c:v>
                </c:pt>
                <c:pt idx="8">
                  <c:v>33.300000000000004</c:v>
                </c:pt>
                <c:pt idx="9">
                  <c:v>18.399999999999999</c:v>
                </c:pt>
                <c:pt idx="10">
                  <c:v>78.900000000000006</c:v>
                </c:pt>
                <c:pt idx="11">
                  <c:v>61.4</c:v>
                </c:pt>
                <c:pt idx="12">
                  <c:v>38.6</c:v>
                </c:pt>
                <c:pt idx="13">
                  <c:v>43.9</c:v>
                </c:pt>
                <c:pt idx="14">
                  <c:v>0</c:v>
                </c:pt>
                <c:pt idx="15">
                  <c:v>55</c:v>
                </c:pt>
                <c:pt idx="16">
                  <c:v>65.099999999999994</c:v>
                </c:pt>
                <c:pt idx="17">
                  <c:v>63.2</c:v>
                </c:pt>
                <c:pt idx="18">
                  <c:v>78.900000000000006</c:v>
                </c:pt>
                <c:pt idx="19">
                  <c:v>63.2</c:v>
                </c:pt>
                <c:pt idx="20">
                  <c:v>86</c:v>
                </c:pt>
                <c:pt idx="21">
                  <c:v>18.399999999999999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3.4</c:v>
                </c:pt>
                <c:pt idx="6">
                  <c:v>6.9</c:v>
                </c:pt>
                <c:pt idx="7">
                  <c:v>44.4</c:v>
                </c:pt>
                <c:pt idx="8">
                  <c:v>11.1</c:v>
                </c:pt>
                <c:pt idx="9">
                  <c:v>75</c:v>
                </c:pt>
                <c:pt idx="10">
                  <c:v>0</c:v>
                </c:pt>
                <c:pt idx="11">
                  <c:v>0</c:v>
                </c:pt>
                <c:pt idx="12">
                  <c:v>11.1</c:v>
                </c:pt>
                <c:pt idx="13">
                  <c:v>0</c:v>
                </c:pt>
                <c:pt idx="14">
                  <c:v>0</c:v>
                </c:pt>
                <c:pt idx="15">
                  <c:v>22.2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12.5</c:v>
                </c:pt>
              </c:numCache>
            </c:numRef>
          </c:val>
        </c:ser>
        <c:axId val="96654080"/>
        <c:axId val="96655616"/>
      </c:barChart>
      <c:catAx>
        <c:axId val="96654080"/>
        <c:scaling>
          <c:orientation val="minMax"/>
        </c:scaling>
        <c:axPos val="b"/>
        <c:majorTickMark val="none"/>
        <c:tickLblPos val="nextTo"/>
        <c:crossAx val="96655616"/>
        <c:crosses val="autoZero"/>
        <c:auto val="1"/>
        <c:lblAlgn val="ctr"/>
        <c:lblOffset val="100"/>
      </c:catAx>
      <c:valAx>
        <c:axId val="96655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654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Рейтинг ОУ по русскому языку 2013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8846366377998774"/>
          <c:y val="9.9130248140578914E-2"/>
          <c:w val="0.81153633622001242"/>
          <c:h val="0.667676400048528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cat>
            <c:strRef>
              <c:f>Лист1!$A$2:$A$24</c:f>
              <c:strCache>
                <c:ptCount val="23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  <c:pt idx="22">
                  <c:v>8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-6.6</c:v>
                </c:pt>
                <c:pt idx="1">
                  <c:v>-8</c:v>
                </c:pt>
                <c:pt idx="2">
                  <c:v>4.3</c:v>
                </c:pt>
                <c:pt idx="3">
                  <c:v>17</c:v>
                </c:pt>
                <c:pt idx="4">
                  <c:v>10</c:v>
                </c:pt>
                <c:pt idx="5">
                  <c:v>8.8000000000000007</c:v>
                </c:pt>
                <c:pt idx="6">
                  <c:v>-2.4</c:v>
                </c:pt>
                <c:pt idx="7">
                  <c:v>-9.5</c:v>
                </c:pt>
                <c:pt idx="8">
                  <c:v>-11</c:v>
                </c:pt>
                <c:pt idx="9">
                  <c:v>-8.2000000000000011</c:v>
                </c:pt>
                <c:pt idx="10">
                  <c:v>-5.7</c:v>
                </c:pt>
                <c:pt idx="11">
                  <c:v>-4.0999999999999996</c:v>
                </c:pt>
                <c:pt idx="12">
                  <c:v>3</c:v>
                </c:pt>
                <c:pt idx="13">
                  <c:v>-5.2</c:v>
                </c:pt>
                <c:pt idx="14">
                  <c:v>-14.8</c:v>
                </c:pt>
                <c:pt idx="15">
                  <c:v>2</c:v>
                </c:pt>
                <c:pt idx="16">
                  <c:v>1.4</c:v>
                </c:pt>
                <c:pt idx="17">
                  <c:v>11.2</c:v>
                </c:pt>
                <c:pt idx="18">
                  <c:v>12.1</c:v>
                </c:pt>
                <c:pt idx="19">
                  <c:v>11.5</c:v>
                </c:pt>
                <c:pt idx="20">
                  <c:v>14.3</c:v>
                </c:pt>
                <c:pt idx="21">
                  <c:v>-3.5</c:v>
                </c:pt>
                <c:pt idx="22">
                  <c:v>-18.7</c:v>
                </c:pt>
              </c:numCache>
            </c:numRef>
          </c:val>
        </c:ser>
        <c:axId val="87946368"/>
        <c:axId val="87947904"/>
      </c:barChart>
      <c:catAx>
        <c:axId val="87946368"/>
        <c:scaling>
          <c:orientation val="minMax"/>
        </c:scaling>
        <c:axPos val="b"/>
        <c:numFmt formatCode="General" sourceLinked="1"/>
        <c:majorTickMark val="none"/>
        <c:tickLblPos val="nextTo"/>
        <c:crossAx val="87947904"/>
        <c:crosses val="autoZero"/>
        <c:auto val="1"/>
        <c:lblAlgn val="ctr"/>
        <c:lblOffset val="100"/>
      </c:catAx>
      <c:valAx>
        <c:axId val="879479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Рейтинговый</a:t>
                </a:r>
                <a:r>
                  <a:rPr lang="ru-RU" baseline="0" dirty="0" smtClean="0"/>
                  <a:t> балл</a:t>
                </a:r>
                <a:endParaRPr lang="ru-RU" dirty="0"/>
              </a:p>
            </c:rich>
          </c:tx>
          <c:layout/>
        </c:title>
        <c:numFmt formatCode="General" sourceLinked="1"/>
        <c:majorTickMark val="none"/>
        <c:tickLblPos val="nextTo"/>
        <c:crossAx val="879463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Обществознание - 2012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36.300000000000004</c:v>
                </c:pt>
                <c:pt idx="1">
                  <c:v>34.1</c:v>
                </c:pt>
                <c:pt idx="2">
                  <c:v>49.8</c:v>
                </c:pt>
                <c:pt idx="3">
                  <c:v>54.8</c:v>
                </c:pt>
                <c:pt idx="4">
                  <c:v>48.4</c:v>
                </c:pt>
                <c:pt idx="5">
                  <c:v>54.7</c:v>
                </c:pt>
                <c:pt idx="6">
                  <c:v>38.6</c:v>
                </c:pt>
                <c:pt idx="7">
                  <c:v>34.6</c:v>
                </c:pt>
                <c:pt idx="8">
                  <c:v>33.6</c:v>
                </c:pt>
                <c:pt idx="9">
                  <c:v>21.9</c:v>
                </c:pt>
                <c:pt idx="10">
                  <c:v>28.7</c:v>
                </c:pt>
                <c:pt idx="11">
                  <c:v>31.3</c:v>
                </c:pt>
                <c:pt idx="12">
                  <c:v>56.1</c:v>
                </c:pt>
                <c:pt idx="13">
                  <c:v>36.6</c:v>
                </c:pt>
                <c:pt idx="14">
                  <c:v>31.2</c:v>
                </c:pt>
                <c:pt idx="15">
                  <c:v>44.2</c:v>
                </c:pt>
                <c:pt idx="16">
                  <c:v>55.2</c:v>
                </c:pt>
                <c:pt idx="17">
                  <c:v>57.1</c:v>
                </c:pt>
                <c:pt idx="18">
                  <c:v>62.7</c:v>
                </c:pt>
                <c:pt idx="19">
                  <c:v>58</c:v>
                </c:pt>
                <c:pt idx="20">
                  <c:v>47.1</c:v>
                </c:pt>
                <c:pt idx="2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2.2000000000000002</c:v>
                </c:pt>
                <c:pt idx="7">
                  <c:v>2.7</c:v>
                </c:pt>
                <c:pt idx="8">
                  <c:v>15.8</c:v>
                </c:pt>
                <c:pt idx="9">
                  <c:v>3.6</c:v>
                </c:pt>
                <c:pt idx="10">
                  <c:v>2.8</c:v>
                </c:pt>
                <c:pt idx="11">
                  <c:v>0</c:v>
                </c:pt>
                <c:pt idx="12">
                  <c:v>0</c:v>
                </c:pt>
                <c:pt idx="13">
                  <c:v>3.7</c:v>
                </c:pt>
                <c:pt idx="14">
                  <c:v>5.6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axId val="96932608"/>
        <c:axId val="96934144"/>
      </c:barChart>
      <c:catAx>
        <c:axId val="96932608"/>
        <c:scaling>
          <c:orientation val="minMax"/>
        </c:scaling>
        <c:axPos val="b"/>
        <c:majorTickMark val="none"/>
        <c:tickLblPos val="nextTo"/>
        <c:crossAx val="96934144"/>
        <c:crosses val="autoZero"/>
        <c:auto val="1"/>
        <c:lblAlgn val="ctr"/>
        <c:lblOffset val="100"/>
      </c:catAx>
      <c:valAx>
        <c:axId val="969341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932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Обществознание - 2013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32.700000000000003</c:v>
                </c:pt>
                <c:pt idx="1">
                  <c:v>28.5</c:v>
                </c:pt>
                <c:pt idx="2">
                  <c:v>55.3</c:v>
                </c:pt>
                <c:pt idx="3">
                  <c:v>67.2</c:v>
                </c:pt>
                <c:pt idx="4">
                  <c:v>53.1</c:v>
                </c:pt>
                <c:pt idx="5">
                  <c:v>57.6</c:v>
                </c:pt>
                <c:pt idx="6">
                  <c:v>34.800000000000004</c:v>
                </c:pt>
                <c:pt idx="7">
                  <c:v>25.6</c:v>
                </c:pt>
                <c:pt idx="8">
                  <c:v>27.7</c:v>
                </c:pt>
                <c:pt idx="9">
                  <c:v>27.6</c:v>
                </c:pt>
                <c:pt idx="10">
                  <c:v>44.9</c:v>
                </c:pt>
                <c:pt idx="11">
                  <c:v>40.200000000000003</c:v>
                </c:pt>
                <c:pt idx="12">
                  <c:v>48.3</c:v>
                </c:pt>
                <c:pt idx="13">
                  <c:v>44.6</c:v>
                </c:pt>
                <c:pt idx="14">
                  <c:v>14.8</c:v>
                </c:pt>
                <c:pt idx="15">
                  <c:v>50.5</c:v>
                </c:pt>
                <c:pt idx="16">
                  <c:v>57.7</c:v>
                </c:pt>
                <c:pt idx="17">
                  <c:v>55.3</c:v>
                </c:pt>
                <c:pt idx="18">
                  <c:v>71.3</c:v>
                </c:pt>
                <c:pt idx="19">
                  <c:v>58.2</c:v>
                </c:pt>
                <c:pt idx="20">
                  <c:v>74</c:v>
                </c:pt>
                <c:pt idx="21">
                  <c:v>31.3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8.3000000000000007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1.5</c:v>
                </c:pt>
                <c:pt idx="6">
                  <c:v>3.6</c:v>
                </c:pt>
                <c:pt idx="7">
                  <c:v>6.7</c:v>
                </c:pt>
                <c:pt idx="8">
                  <c:v>9.1</c:v>
                </c:pt>
                <c:pt idx="9">
                  <c:v>23.5</c:v>
                </c:pt>
                <c:pt idx="10">
                  <c:v>8.3000000000000007</c:v>
                </c:pt>
                <c:pt idx="11">
                  <c:v>3.6</c:v>
                </c:pt>
                <c:pt idx="12">
                  <c:v>0</c:v>
                </c:pt>
                <c:pt idx="13">
                  <c:v>0</c:v>
                </c:pt>
                <c:pt idx="14">
                  <c:v>28.6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7.1</c:v>
                </c:pt>
              </c:numCache>
            </c:numRef>
          </c:val>
        </c:ser>
        <c:axId val="96960896"/>
        <c:axId val="96962432"/>
      </c:barChart>
      <c:catAx>
        <c:axId val="96960896"/>
        <c:scaling>
          <c:orientation val="minMax"/>
        </c:scaling>
        <c:axPos val="b"/>
        <c:majorTickMark val="none"/>
        <c:tickLblPos val="nextTo"/>
        <c:crossAx val="96962432"/>
        <c:crosses val="autoZero"/>
        <c:auto val="1"/>
        <c:lblAlgn val="ctr"/>
        <c:lblOffset val="100"/>
      </c:catAx>
      <c:valAx>
        <c:axId val="96962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9608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Рейтинг ОУ по русскому языку 2013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dLbls>
            <c:dLblPos val="r"/>
            <c:showVal val="1"/>
            <c:showCatName val="1"/>
          </c:dLbls>
          <c:xVal>
            <c:strRef>
              <c:f>Лист1!$A$2:$A$24</c:f>
              <c:strCache>
                <c:ptCount val="23"/>
                <c:pt idx="0">
                  <c:v>№ 34</c:v>
                </c:pt>
                <c:pt idx="1">
                  <c:v>Эврика</c:v>
                </c:pt>
                <c:pt idx="2">
                  <c:v>№ 118</c:v>
                </c:pt>
                <c:pt idx="3">
                  <c:v>Финист</c:v>
                </c:pt>
                <c:pt idx="4">
                  <c:v>№ 107</c:v>
                </c:pt>
                <c:pt idx="5">
                  <c:v>№ 56</c:v>
                </c:pt>
                <c:pt idx="6">
                  <c:v>№ 65</c:v>
                </c:pt>
                <c:pt idx="7">
                  <c:v>№ 30</c:v>
                </c:pt>
                <c:pt idx="8">
                  <c:v>№ 99</c:v>
                </c:pt>
                <c:pt idx="9">
                  <c:v>№ 102 </c:v>
                </c:pt>
                <c:pt idx="10">
                  <c:v>№ 104</c:v>
                </c:pt>
                <c:pt idx="11">
                  <c:v>№ 76</c:v>
                </c:pt>
                <c:pt idx="12">
                  <c:v>РВТЛ</c:v>
                </c:pt>
                <c:pt idx="13">
                  <c:v>№ 98</c:v>
                </c:pt>
                <c:pt idx="14">
                  <c:v>№ 100</c:v>
                </c:pt>
                <c:pt idx="15">
                  <c:v>№ 96</c:v>
                </c:pt>
                <c:pt idx="16">
                  <c:v>№ 3</c:v>
                </c:pt>
                <c:pt idx="17">
                  <c:v>№ 6</c:v>
                </c:pt>
                <c:pt idx="18">
                  <c:v>№ 93</c:v>
                </c:pt>
                <c:pt idx="19">
                  <c:v>№ 82</c:v>
                </c:pt>
                <c:pt idx="20">
                  <c:v>№ 90</c:v>
                </c:pt>
                <c:pt idx="21">
                  <c:v>№ 101</c:v>
                </c:pt>
                <c:pt idx="22">
                  <c:v>№ 8</c:v>
                </c:pt>
              </c:strCache>
            </c:strRef>
          </c:xVal>
          <c:yVal>
            <c:numRef>
              <c:f>Лист1!$B$2:$B$24</c:f>
              <c:numCache>
                <c:formatCode>General</c:formatCode>
                <c:ptCount val="23"/>
                <c:pt idx="0">
                  <c:v>2</c:v>
                </c:pt>
                <c:pt idx="1">
                  <c:v>5</c:v>
                </c:pt>
                <c:pt idx="2">
                  <c:v>9</c:v>
                </c:pt>
                <c:pt idx="3">
                  <c:v>14</c:v>
                </c:pt>
                <c:pt idx="4">
                  <c:v>15</c:v>
                </c:pt>
                <c:pt idx="5">
                  <c:v>19</c:v>
                </c:pt>
                <c:pt idx="6">
                  <c:v>23</c:v>
                </c:pt>
                <c:pt idx="7">
                  <c:v>42</c:v>
                </c:pt>
                <c:pt idx="8">
                  <c:v>47</c:v>
                </c:pt>
                <c:pt idx="9">
                  <c:v>53</c:v>
                </c:pt>
                <c:pt idx="10">
                  <c:v>55</c:v>
                </c:pt>
                <c:pt idx="11">
                  <c:v>76</c:v>
                </c:pt>
                <c:pt idx="12">
                  <c:v>78</c:v>
                </c:pt>
                <c:pt idx="13">
                  <c:v>82</c:v>
                </c:pt>
                <c:pt idx="14">
                  <c:v>89</c:v>
                </c:pt>
                <c:pt idx="15">
                  <c:v>91</c:v>
                </c:pt>
                <c:pt idx="16">
                  <c:v>94</c:v>
                </c:pt>
                <c:pt idx="17">
                  <c:v>100</c:v>
                </c:pt>
                <c:pt idx="18">
                  <c:v>101</c:v>
                </c:pt>
                <c:pt idx="19">
                  <c:v>102</c:v>
                </c:pt>
                <c:pt idx="20">
                  <c:v>105</c:v>
                </c:pt>
                <c:pt idx="21">
                  <c:v>110</c:v>
                </c:pt>
                <c:pt idx="22">
                  <c:v>113</c:v>
                </c:pt>
              </c:numCache>
            </c:numRef>
          </c:yVal>
        </c:ser>
        <c:dLbls>
          <c:showVal val="1"/>
          <c:showCatName val="1"/>
        </c:dLbls>
        <c:axId val="88473600"/>
        <c:axId val="88475136"/>
      </c:scatterChart>
      <c:valAx>
        <c:axId val="88473600"/>
        <c:scaling>
          <c:orientation val="minMax"/>
        </c:scaling>
        <c:axPos val="b"/>
        <c:majorGridlines/>
        <c:numFmt formatCode="General" sourceLinked="1"/>
        <c:tickLblPos val="nextTo"/>
        <c:crossAx val="88475136"/>
        <c:crosses val="autoZero"/>
        <c:crossBetween val="midCat"/>
      </c:valAx>
      <c:valAx>
        <c:axId val="88475136"/>
        <c:scaling>
          <c:orientation val="minMax"/>
        </c:scaling>
        <c:axPos val="l"/>
        <c:majorGridlines/>
        <c:numFmt formatCode="General" sourceLinked="1"/>
        <c:tickLblPos val="nextTo"/>
        <c:crossAx val="88473600"/>
        <c:crosses val="autoZero"/>
        <c:crossBetween val="midCat"/>
      </c:valAx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Русский язык-2013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64.099999999999994</c:v>
                </c:pt>
                <c:pt idx="1">
                  <c:v>66.7</c:v>
                </c:pt>
                <c:pt idx="2">
                  <c:v>75.8</c:v>
                </c:pt>
                <c:pt idx="3">
                  <c:v>86.8</c:v>
                </c:pt>
                <c:pt idx="4">
                  <c:v>77.8</c:v>
                </c:pt>
                <c:pt idx="5">
                  <c:v>81.7</c:v>
                </c:pt>
                <c:pt idx="6">
                  <c:v>69.400000000000006</c:v>
                </c:pt>
                <c:pt idx="7">
                  <c:v>60</c:v>
                </c:pt>
                <c:pt idx="8">
                  <c:v>59.8</c:v>
                </c:pt>
                <c:pt idx="9">
                  <c:v>63.7</c:v>
                </c:pt>
                <c:pt idx="10">
                  <c:v>61.6</c:v>
                </c:pt>
                <c:pt idx="11">
                  <c:v>64.400000000000006</c:v>
                </c:pt>
                <c:pt idx="12">
                  <c:v>74.099999999999994</c:v>
                </c:pt>
                <c:pt idx="13">
                  <c:v>69.7</c:v>
                </c:pt>
                <c:pt idx="14">
                  <c:v>50.6</c:v>
                </c:pt>
                <c:pt idx="15">
                  <c:v>68.2</c:v>
                </c:pt>
                <c:pt idx="16">
                  <c:v>71</c:v>
                </c:pt>
                <c:pt idx="17">
                  <c:v>86.2</c:v>
                </c:pt>
                <c:pt idx="18">
                  <c:v>81.400000000000006</c:v>
                </c:pt>
                <c:pt idx="19">
                  <c:v>79.5</c:v>
                </c:pt>
                <c:pt idx="20">
                  <c:v>81.2</c:v>
                </c:pt>
                <c:pt idx="21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4.2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1.9000000000000001</c:v>
                </c:pt>
                <c:pt idx="6">
                  <c:v>0.8</c:v>
                </c:pt>
                <c:pt idx="7">
                  <c:v>0</c:v>
                </c:pt>
                <c:pt idx="8">
                  <c:v>3.9</c:v>
                </c:pt>
                <c:pt idx="9">
                  <c:v>0</c:v>
                </c:pt>
                <c:pt idx="10">
                  <c:v>8.7000000000000011</c:v>
                </c:pt>
                <c:pt idx="11">
                  <c:v>2.2999999999999998</c:v>
                </c:pt>
                <c:pt idx="12">
                  <c:v>4.3</c:v>
                </c:pt>
                <c:pt idx="13">
                  <c:v>0</c:v>
                </c:pt>
                <c:pt idx="14">
                  <c:v>12</c:v>
                </c:pt>
                <c:pt idx="15">
                  <c:v>1.4</c:v>
                </c:pt>
                <c:pt idx="16">
                  <c:v>2.5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4</c:v>
                </c:pt>
              </c:numCache>
            </c:numRef>
          </c:val>
        </c:ser>
        <c:axId val="94756864"/>
        <c:axId val="94758400"/>
      </c:barChart>
      <c:catAx>
        <c:axId val="94756864"/>
        <c:scaling>
          <c:orientation val="minMax"/>
        </c:scaling>
        <c:axPos val="b"/>
        <c:majorTickMark val="none"/>
        <c:tickLblPos val="nextTo"/>
        <c:crossAx val="94758400"/>
        <c:crosses val="autoZero"/>
        <c:auto val="1"/>
        <c:lblAlgn val="ctr"/>
        <c:lblOffset val="100"/>
      </c:catAx>
      <c:valAx>
        <c:axId val="947584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47568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 - 2013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4.5999999999999996</c:v>
                </c:pt>
                <c:pt idx="1">
                  <c:v>1.9000000000000001</c:v>
                </c:pt>
                <c:pt idx="2">
                  <c:v>8.5</c:v>
                </c:pt>
                <c:pt idx="3">
                  <c:v>15</c:v>
                </c:pt>
                <c:pt idx="4">
                  <c:v>15.9</c:v>
                </c:pt>
                <c:pt idx="5">
                  <c:v>12.1</c:v>
                </c:pt>
                <c:pt idx="6">
                  <c:v>4.0999999999999996</c:v>
                </c:pt>
                <c:pt idx="7">
                  <c:v>2.2000000000000002</c:v>
                </c:pt>
                <c:pt idx="8">
                  <c:v>3.3</c:v>
                </c:pt>
                <c:pt idx="9">
                  <c:v>3.6</c:v>
                </c:pt>
                <c:pt idx="10">
                  <c:v>2.9</c:v>
                </c:pt>
                <c:pt idx="11">
                  <c:v>5.3</c:v>
                </c:pt>
                <c:pt idx="12">
                  <c:v>7.7</c:v>
                </c:pt>
                <c:pt idx="13">
                  <c:v>6.3</c:v>
                </c:pt>
                <c:pt idx="14">
                  <c:v>3.7</c:v>
                </c:pt>
                <c:pt idx="15">
                  <c:v>8.1</c:v>
                </c:pt>
                <c:pt idx="16">
                  <c:v>8.2000000000000011</c:v>
                </c:pt>
                <c:pt idx="17">
                  <c:v>16.5</c:v>
                </c:pt>
                <c:pt idx="18">
                  <c:v>14.3</c:v>
                </c:pt>
                <c:pt idx="19">
                  <c:v>28.6</c:v>
                </c:pt>
                <c:pt idx="20">
                  <c:v>12.3</c:v>
                </c:pt>
                <c:pt idx="21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58.3</c:v>
                </c:pt>
                <c:pt idx="1">
                  <c:v>80</c:v>
                </c:pt>
                <c:pt idx="2">
                  <c:v>46</c:v>
                </c:pt>
                <c:pt idx="3">
                  <c:v>45.5</c:v>
                </c:pt>
                <c:pt idx="4">
                  <c:v>41.4</c:v>
                </c:pt>
                <c:pt idx="5">
                  <c:v>41</c:v>
                </c:pt>
                <c:pt idx="6">
                  <c:v>67.8</c:v>
                </c:pt>
                <c:pt idx="7">
                  <c:v>86.7</c:v>
                </c:pt>
                <c:pt idx="8">
                  <c:v>75.5</c:v>
                </c:pt>
                <c:pt idx="9">
                  <c:v>82.4</c:v>
                </c:pt>
                <c:pt idx="10">
                  <c:v>82.6</c:v>
                </c:pt>
                <c:pt idx="11">
                  <c:v>58.1</c:v>
                </c:pt>
                <c:pt idx="12">
                  <c:v>51.1</c:v>
                </c:pt>
                <c:pt idx="13">
                  <c:v>56.3</c:v>
                </c:pt>
                <c:pt idx="14">
                  <c:v>75</c:v>
                </c:pt>
                <c:pt idx="15">
                  <c:v>50.7</c:v>
                </c:pt>
                <c:pt idx="16">
                  <c:v>60</c:v>
                </c:pt>
                <c:pt idx="17">
                  <c:v>34.5</c:v>
                </c:pt>
                <c:pt idx="18">
                  <c:v>9.5</c:v>
                </c:pt>
                <c:pt idx="19">
                  <c:v>14.3</c:v>
                </c:pt>
                <c:pt idx="20">
                  <c:v>22.2</c:v>
                </c:pt>
                <c:pt idx="21">
                  <c:v>64</c:v>
                </c:pt>
              </c:numCache>
            </c:numRef>
          </c:val>
        </c:ser>
        <c:axId val="94792320"/>
        <c:axId val="94798208"/>
      </c:barChart>
      <c:catAx>
        <c:axId val="94792320"/>
        <c:scaling>
          <c:orientation val="minMax"/>
        </c:scaling>
        <c:axPos val="b"/>
        <c:majorTickMark val="none"/>
        <c:tickLblPos val="nextTo"/>
        <c:crossAx val="94798208"/>
        <c:crosses val="autoZero"/>
        <c:auto val="1"/>
        <c:lblAlgn val="ctr"/>
        <c:lblOffset val="100"/>
      </c:catAx>
      <c:valAx>
        <c:axId val="947982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4792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Физика -2013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18.5</c:v>
                </c:pt>
                <c:pt idx="3">
                  <c:v>17.899999999999999</c:v>
                </c:pt>
                <c:pt idx="4">
                  <c:v>21</c:v>
                </c:pt>
                <c:pt idx="5">
                  <c:v>31</c:v>
                </c:pt>
                <c:pt idx="6">
                  <c:v>16.399999999999999</c:v>
                </c:pt>
                <c:pt idx="7">
                  <c:v>0</c:v>
                </c:pt>
                <c:pt idx="8">
                  <c:v>12.4</c:v>
                </c:pt>
                <c:pt idx="9">
                  <c:v>61.1</c:v>
                </c:pt>
                <c:pt idx="10">
                  <c:v>11.1</c:v>
                </c:pt>
                <c:pt idx="11">
                  <c:v>11.8</c:v>
                </c:pt>
                <c:pt idx="12">
                  <c:v>13.9</c:v>
                </c:pt>
                <c:pt idx="13">
                  <c:v>6.7</c:v>
                </c:pt>
                <c:pt idx="14">
                  <c:v>11.1</c:v>
                </c:pt>
                <c:pt idx="15">
                  <c:v>8.7000000000000011</c:v>
                </c:pt>
                <c:pt idx="16">
                  <c:v>8.3000000000000007</c:v>
                </c:pt>
                <c:pt idx="17">
                  <c:v>20.6</c:v>
                </c:pt>
                <c:pt idx="18">
                  <c:v>0</c:v>
                </c:pt>
                <c:pt idx="19">
                  <c:v>18.5</c:v>
                </c:pt>
                <c:pt idx="20">
                  <c:v>13.9</c:v>
                </c:pt>
                <c:pt idx="21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33.300000000000004</c:v>
                </c:pt>
                <c:pt idx="3">
                  <c:v>50</c:v>
                </c:pt>
                <c:pt idx="4">
                  <c:v>44.4</c:v>
                </c:pt>
                <c:pt idx="5">
                  <c:v>23.5</c:v>
                </c:pt>
                <c:pt idx="6">
                  <c:v>50</c:v>
                </c:pt>
                <c:pt idx="7">
                  <c:v>100</c:v>
                </c:pt>
                <c:pt idx="8">
                  <c:v>47.1</c:v>
                </c:pt>
                <c:pt idx="9">
                  <c:v>0</c:v>
                </c:pt>
                <c:pt idx="10">
                  <c:v>50</c:v>
                </c:pt>
                <c:pt idx="11">
                  <c:v>62.3</c:v>
                </c:pt>
                <c:pt idx="12">
                  <c:v>50</c:v>
                </c:pt>
                <c:pt idx="13">
                  <c:v>60</c:v>
                </c:pt>
                <c:pt idx="14">
                  <c:v>28.6</c:v>
                </c:pt>
                <c:pt idx="15">
                  <c:v>50</c:v>
                </c:pt>
                <c:pt idx="16">
                  <c:v>50</c:v>
                </c:pt>
                <c:pt idx="17">
                  <c:v>28.6</c:v>
                </c:pt>
                <c:pt idx="18">
                  <c:v>0</c:v>
                </c:pt>
                <c:pt idx="19">
                  <c:v>16.7</c:v>
                </c:pt>
                <c:pt idx="20">
                  <c:v>0</c:v>
                </c:pt>
                <c:pt idx="21">
                  <c:v>46.7</c:v>
                </c:pt>
              </c:numCache>
            </c:numRef>
          </c:val>
        </c:ser>
        <c:axId val="94419584"/>
        <c:axId val="94425472"/>
      </c:barChart>
      <c:catAx>
        <c:axId val="94419584"/>
        <c:scaling>
          <c:orientation val="minMax"/>
        </c:scaling>
        <c:axPos val="b"/>
        <c:majorTickMark val="none"/>
        <c:tickLblPos val="nextTo"/>
        <c:crossAx val="94425472"/>
        <c:crosses val="autoZero"/>
        <c:auto val="1"/>
        <c:lblAlgn val="ctr"/>
        <c:lblOffset val="100"/>
      </c:catAx>
      <c:valAx>
        <c:axId val="944254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44195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Биология - 2013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52.9</c:v>
                </c:pt>
                <c:pt idx="1">
                  <c:v>5.9</c:v>
                </c:pt>
                <c:pt idx="2">
                  <c:v>41.2</c:v>
                </c:pt>
                <c:pt idx="3">
                  <c:v>76.5</c:v>
                </c:pt>
                <c:pt idx="4">
                  <c:v>45.1</c:v>
                </c:pt>
                <c:pt idx="5">
                  <c:v>52.9</c:v>
                </c:pt>
                <c:pt idx="6">
                  <c:v>63.9</c:v>
                </c:pt>
                <c:pt idx="7">
                  <c:v>41.2</c:v>
                </c:pt>
                <c:pt idx="8">
                  <c:v>33.300000000000004</c:v>
                </c:pt>
                <c:pt idx="9">
                  <c:v>18.600000000000001</c:v>
                </c:pt>
                <c:pt idx="10">
                  <c:v>27.5</c:v>
                </c:pt>
                <c:pt idx="11">
                  <c:v>60.8</c:v>
                </c:pt>
                <c:pt idx="12">
                  <c:v>75.3</c:v>
                </c:pt>
                <c:pt idx="13">
                  <c:v>23.5</c:v>
                </c:pt>
                <c:pt idx="14">
                  <c:v>29.4</c:v>
                </c:pt>
                <c:pt idx="15">
                  <c:v>54.1</c:v>
                </c:pt>
                <c:pt idx="16">
                  <c:v>46.1</c:v>
                </c:pt>
                <c:pt idx="17">
                  <c:v>63.7</c:v>
                </c:pt>
                <c:pt idx="18">
                  <c:v>0</c:v>
                </c:pt>
                <c:pt idx="19">
                  <c:v>38.200000000000003</c:v>
                </c:pt>
                <c:pt idx="20">
                  <c:v>100</c:v>
                </c:pt>
                <c:pt idx="21">
                  <c:v>21.6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9.1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33.300000000000004</c:v>
                </c:pt>
                <c:pt idx="9">
                  <c:v>33.300000000000004</c:v>
                </c:pt>
                <c:pt idx="10">
                  <c:v>22.2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16.7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66.7</c:v>
                </c:pt>
              </c:numCache>
            </c:numRef>
          </c:val>
        </c:ser>
        <c:axId val="94968448"/>
        <c:axId val="94970240"/>
      </c:barChart>
      <c:catAx>
        <c:axId val="94968448"/>
        <c:scaling>
          <c:orientation val="minMax"/>
        </c:scaling>
        <c:axPos val="b"/>
        <c:majorTickMark val="none"/>
        <c:tickLblPos val="nextTo"/>
        <c:crossAx val="94970240"/>
        <c:crosses val="autoZero"/>
        <c:auto val="1"/>
        <c:lblAlgn val="ctr"/>
        <c:lblOffset val="100"/>
      </c:catAx>
      <c:valAx>
        <c:axId val="949702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4968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История - 2013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50.9</c:v>
                </c:pt>
                <c:pt idx="1">
                  <c:v>7.9</c:v>
                </c:pt>
                <c:pt idx="2">
                  <c:v>58.9</c:v>
                </c:pt>
                <c:pt idx="3">
                  <c:v>84.2</c:v>
                </c:pt>
                <c:pt idx="4">
                  <c:v>72.8</c:v>
                </c:pt>
                <c:pt idx="5">
                  <c:v>58.8</c:v>
                </c:pt>
                <c:pt idx="6">
                  <c:v>34.1</c:v>
                </c:pt>
                <c:pt idx="7">
                  <c:v>22.8</c:v>
                </c:pt>
                <c:pt idx="8">
                  <c:v>33.300000000000004</c:v>
                </c:pt>
                <c:pt idx="9">
                  <c:v>18.399999999999999</c:v>
                </c:pt>
                <c:pt idx="10">
                  <c:v>78.900000000000006</c:v>
                </c:pt>
                <c:pt idx="11">
                  <c:v>61.4</c:v>
                </c:pt>
                <c:pt idx="12">
                  <c:v>38.6</c:v>
                </c:pt>
                <c:pt idx="13">
                  <c:v>43.9</c:v>
                </c:pt>
                <c:pt idx="14">
                  <c:v>0</c:v>
                </c:pt>
                <c:pt idx="15">
                  <c:v>55</c:v>
                </c:pt>
                <c:pt idx="16">
                  <c:v>65.099999999999994</c:v>
                </c:pt>
                <c:pt idx="17">
                  <c:v>63.2</c:v>
                </c:pt>
                <c:pt idx="18">
                  <c:v>78.900000000000006</c:v>
                </c:pt>
                <c:pt idx="19">
                  <c:v>63.2</c:v>
                </c:pt>
                <c:pt idx="20">
                  <c:v>86</c:v>
                </c:pt>
                <c:pt idx="21">
                  <c:v>18.399999999999999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3.4</c:v>
                </c:pt>
                <c:pt idx="6">
                  <c:v>6.9</c:v>
                </c:pt>
                <c:pt idx="7">
                  <c:v>44.4</c:v>
                </c:pt>
                <c:pt idx="8">
                  <c:v>11.1</c:v>
                </c:pt>
                <c:pt idx="9">
                  <c:v>75</c:v>
                </c:pt>
                <c:pt idx="10">
                  <c:v>0</c:v>
                </c:pt>
                <c:pt idx="11">
                  <c:v>0</c:v>
                </c:pt>
                <c:pt idx="12">
                  <c:v>11.1</c:v>
                </c:pt>
                <c:pt idx="13">
                  <c:v>0</c:v>
                </c:pt>
                <c:pt idx="14">
                  <c:v>0</c:v>
                </c:pt>
                <c:pt idx="15">
                  <c:v>22.2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12.5</c:v>
                </c:pt>
              </c:numCache>
            </c:numRef>
          </c:val>
        </c:ser>
        <c:axId val="95111808"/>
        <c:axId val="95121792"/>
      </c:barChart>
      <c:catAx>
        <c:axId val="95111808"/>
        <c:scaling>
          <c:orientation val="minMax"/>
        </c:scaling>
        <c:axPos val="b"/>
        <c:majorTickMark val="none"/>
        <c:tickLblPos val="nextTo"/>
        <c:crossAx val="95121792"/>
        <c:crosses val="autoZero"/>
        <c:auto val="1"/>
        <c:lblAlgn val="ctr"/>
        <c:lblOffset val="100"/>
      </c:catAx>
      <c:valAx>
        <c:axId val="951217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51118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Обществознание - 2013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32.700000000000003</c:v>
                </c:pt>
                <c:pt idx="1">
                  <c:v>28.5</c:v>
                </c:pt>
                <c:pt idx="2">
                  <c:v>55.3</c:v>
                </c:pt>
                <c:pt idx="3">
                  <c:v>67.2</c:v>
                </c:pt>
                <c:pt idx="4">
                  <c:v>53.1</c:v>
                </c:pt>
                <c:pt idx="5">
                  <c:v>57.6</c:v>
                </c:pt>
                <c:pt idx="6">
                  <c:v>34.800000000000004</c:v>
                </c:pt>
                <c:pt idx="7">
                  <c:v>25.6</c:v>
                </c:pt>
                <c:pt idx="8">
                  <c:v>27.7</c:v>
                </c:pt>
                <c:pt idx="9">
                  <c:v>27.6</c:v>
                </c:pt>
                <c:pt idx="10">
                  <c:v>44.9</c:v>
                </c:pt>
                <c:pt idx="11">
                  <c:v>40.200000000000003</c:v>
                </c:pt>
                <c:pt idx="12">
                  <c:v>48.3</c:v>
                </c:pt>
                <c:pt idx="13">
                  <c:v>44.6</c:v>
                </c:pt>
                <c:pt idx="14">
                  <c:v>14.8</c:v>
                </c:pt>
                <c:pt idx="15">
                  <c:v>50.5</c:v>
                </c:pt>
                <c:pt idx="16">
                  <c:v>57.7</c:v>
                </c:pt>
                <c:pt idx="17">
                  <c:v>55.3</c:v>
                </c:pt>
                <c:pt idx="18">
                  <c:v>71.3</c:v>
                </c:pt>
                <c:pt idx="19">
                  <c:v>58.2</c:v>
                </c:pt>
                <c:pt idx="20">
                  <c:v>74</c:v>
                </c:pt>
                <c:pt idx="21">
                  <c:v>31.3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 баллов</c:v>
                </c:pt>
              </c:strCache>
            </c:strRef>
          </c:tx>
          <c:cat>
            <c:strRef>
              <c:f>Лист1!$A$2:$A$23</c:f>
              <c:strCache>
                <c:ptCount val="22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34</c:v>
                </c:pt>
                <c:pt idx="4">
                  <c:v>56</c:v>
                </c:pt>
                <c:pt idx="5">
                  <c:v>65</c:v>
                </c:pt>
                <c:pt idx="6">
                  <c:v>76</c:v>
                </c:pt>
                <c:pt idx="7">
                  <c:v>82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98</c:v>
                </c:pt>
                <c:pt idx="12">
                  <c:v>99</c:v>
                </c:pt>
                <c:pt idx="13">
                  <c:v>100</c:v>
                </c:pt>
                <c:pt idx="14">
                  <c:v>101</c:v>
                </c:pt>
                <c:pt idx="15">
                  <c:v>102</c:v>
                </c:pt>
                <c:pt idx="16">
                  <c:v>104</c:v>
                </c:pt>
                <c:pt idx="17">
                  <c:v>107</c:v>
                </c:pt>
                <c:pt idx="18">
                  <c:v>118</c:v>
                </c:pt>
                <c:pt idx="19">
                  <c:v>Ф</c:v>
                </c:pt>
                <c:pt idx="20">
                  <c:v>Э</c:v>
                </c:pt>
                <c:pt idx="21">
                  <c:v>РВТЛ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8.3000000000000007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1.5</c:v>
                </c:pt>
                <c:pt idx="6">
                  <c:v>3.6</c:v>
                </c:pt>
                <c:pt idx="7">
                  <c:v>6.7</c:v>
                </c:pt>
                <c:pt idx="8">
                  <c:v>9.1</c:v>
                </c:pt>
                <c:pt idx="9">
                  <c:v>23.5</c:v>
                </c:pt>
                <c:pt idx="10">
                  <c:v>8.3000000000000007</c:v>
                </c:pt>
                <c:pt idx="11">
                  <c:v>3.6</c:v>
                </c:pt>
                <c:pt idx="12">
                  <c:v>0</c:v>
                </c:pt>
                <c:pt idx="13">
                  <c:v>0</c:v>
                </c:pt>
                <c:pt idx="14">
                  <c:v>28.6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7.1</c:v>
                </c:pt>
              </c:numCache>
            </c:numRef>
          </c:val>
        </c:ser>
        <c:axId val="95095424"/>
        <c:axId val="95142272"/>
      </c:barChart>
      <c:catAx>
        <c:axId val="95095424"/>
        <c:scaling>
          <c:orientation val="minMax"/>
        </c:scaling>
        <c:axPos val="b"/>
        <c:majorTickMark val="none"/>
        <c:tickLblPos val="nextTo"/>
        <c:crossAx val="95142272"/>
        <c:crosses val="autoZero"/>
        <c:auto val="1"/>
        <c:lblAlgn val="ctr"/>
        <c:lblOffset val="100"/>
      </c:catAx>
      <c:valAx>
        <c:axId val="951422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50954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91ADB-D5B5-4691-B68D-2FC8ABDE57F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400115-A9BB-4281-B46D-FB822A57CC0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Результаты ЕГЭ</a:t>
          </a:r>
          <a:endParaRPr lang="ru-RU" sz="32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F66951E3-A86E-408D-B52D-CCA2980D7B0A}" type="parTrans" cxnId="{280D8A98-D4D7-4A49-9B38-708C616476FA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C0AF931-3FA9-440B-801B-8DB16F538824}" type="sibTrans" cxnId="{280D8A98-D4D7-4A49-9B38-708C616476FA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6BB7BE40-96C8-4979-AF4D-EDD0712A644E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Оценка уровня учебных достижений выпускников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602E9FA-70A6-4953-AC22-C7FB57A3CE74}" type="parTrans" cxnId="{B9325860-57A6-4054-92FA-F53AEFCCA0B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7F73B94-B27B-442B-823E-95765BB285C8}" type="sibTrans" cxnId="{B9325860-57A6-4054-92FA-F53AEFCCA0BF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9D236E45-BC87-49A8-8197-AFB86A815A63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Оценка образовательной системы (информация о ее состоянии и тенденциях ее изменения, основа для управления качеством образования)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16A79EC-78E9-4441-8F99-D24644CB73F4}" type="parTrans" cxnId="{D7A26737-7B0E-49F4-93D3-423C8D6FC901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1F3D3594-60B2-4EBE-8351-82121FD32B2A}" type="sibTrans" cxnId="{D7A26737-7B0E-49F4-93D3-423C8D6FC901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6A63FEF6-63A5-49CA-8D7A-7D989F14F49A}" type="pres">
      <dgm:prSet presAssocID="{6FE91ADB-D5B5-4691-B68D-2FC8ABDE57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295119-AD87-4589-9118-54B2AB724F30}" type="pres">
      <dgm:prSet presAssocID="{7D400115-A9BB-4281-B46D-FB822A57CC08}" presName="hierRoot1" presStyleCnt="0"/>
      <dgm:spPr/>
    </dgm:pt>
    <dgm:pt modelId="{75FDF567-D5B5-4FF5-A5E1-10E6888D392B}" type="pres">
      <dgm:prSet presAssocID="{7D400115-A9BB-4281-B46D-FB822A57CC08}" presName="composite" presStyleCnt="0"/>
      <dgm:spPr/>
    </dgm:pt>
    <dgm:pt modelId="{659A41EC-338C-4FE1-AFB6-07CEB709F51A}" type="pres">
      <dgm:prSet presAssocID="{7D400115-A9BB-4281-B46D-FB822A57CC08}" presName="background" presStyleLbl="node0" presStyleIdx="0" presStyleCnt="1"/>
      <dgm:spPr/>
    </dgm:pt>
    <dgm:pt modelId="{A1372D0D-97D5-4235-A750-DCEE1C492D67}" type="pres">
      <dgm:prSet presAssocID="{7D400115-A9BB-4281-B46D-FB822A57CC0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2A51D0-AFA4-4390-825F-E7BB95BB5EC3}" type="pres">
      <dgm:prSet presAssocID="{7D400115-A9BB-4281-B46D-FB822A57CC08}" presName="hierChild2" presStyleCnt="0"/>
      <dgm:spPr/>
    </dgm:pt>
    <dgm:pt modelId="{B871B458-968F-4126-A358-C2375EC183A2}" type="pres">
      <dgm:prSet presAssocID="{2602E9FA-70A6-4953-AC22-C7FB57A3CE7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1E38243-068E-4542-9A93-2F01E16BE797}" type="pres">
      <dgm:prSet presAssocID="{6BB7BE40-96C8-4979-AF4D-EDD0712A644E}" presName="hierRoot2" presStyleCnt="0"/>
      <dgm:spPr/>
    </dgm:pt>
    <dgm:pt modelId="{969DC996-BFF3-455B-AB24-353B20DF6A91}" type="pres">
      <dgm:prSet presAssocID="{6BB7BE40-96C8-4979-AF4D-EDD0712A644E}" presName="composite2" presStyleCnt="0"/>
      <dgm:spPr/>
    </dgm:pt>
    <dgm:pt modelId="{D16FAEE6-B725-4AEA-B4F4-01D9E009D3EF}" type="pres">
      <dgm:prSet presAssocID="{6BB7BE40-96C8-4979-AF4D-EDD0712A644E}" presName="background2" presStyleLbl="node2" presStyleIdx="0" presStyleCnt="2"/>
      <dgm:spPr/>
    </dgm:pt>
    <dgm:pt modelId="{6853199A-9958-45F3-8DD2-1BCB0C74604D}" type="pres">
      <dgm:prSet presAssocID="{6BB7BE40-96C8-4979-AF4D-EDD0712A644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B71D0C-53D7-407F-8D81-941C454ECF84}" type="pres">
      <dgm:prSet presAssocID="{6BB7BE40-96C8-4979-AF4D-EDD0712A644E}" presName="hierChild3" presStyleCnt="0"/>
      <dgm:spPr/>
    </dgm:pt>
    <dgm:pt modelId="{60A40B55-A7B8-4B16-A7A2-02FFDE1313C9}" type="pres">
      <dgm:prSet presAssocID="{616A79EC-78E9-4441-8F99-D24644CB73F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85347E7-8297-4E7A-BF62-3189A9D8761F}" type="pres">
      <dgm:prSet presAssocID="{9D236E45-BC87-49A8-8197-AFB86A815A63}" presName="hierRoot2" presStyleCnt="0"/>
      <dgm:spPr/>
    </dgm:pt>
    <dgm:pt modelId="{FD40D403-1CB3-454B-B9BA-56E38EC2B8C9}" type="pres">
      <dgm:prSet presAssocID="{9D236E45-BC87-49A8-8197-AFB86A815A63}" presName="composite2" presStyleCnt="0"/>
      <dgm:spPr/>
    </dgm:pt>
    <dgm:pt modelId="{4EB1CD37-2846-4AC1-9065-CCD5215F4126}" type="pres">
      <dgm:prSet presAssocID="{9D236E45-BC87-49A8-8197-AFB86A815A63}" presName="background2" presStyleLbl="node2" presStyleIdx="1" presStyleCnt="2"/>
      <dgm:spPr/>
    </dgm:pt>
    <dgm:pt modelId="{935B513F-F559-42EF-8189-792C0271E518}" type="pres">
      <dgm:prSet presAssocID="{9D236E45-BC87-49A8-8197-AFB86A815A6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EC25A-FA94-4660-BC6F-1F23FC5C85EE}" type="pres">
      <dgm:prSet presAssocID="{9D236E45-BC87-49A8-8197-AFB86A815A63}" presName="hierChild3" presStyleCnt="0"/>
      <dgm:spPr/>
    </dgm:pt>
  </dgm:ptLst>
  <dgm:cxnLst>
    <dgm:cxn modelId="{9796FB56-A335-43F0-8849-C968F1C41338}" type="presOf" srcId="{7D400115-A9BB-4281-B46D-FB822A57CC08}" destId="{A1372D0D-97D5-4235-A750-DCEE1C492D67}" srcOrd="0" destOrd="0" presId="urn:microsoft.com/office/officeart/2005/8/layout/hierarchy1"/>
    <dgm:cxn modelId="{D7A26737-7B0E-49F4-93D3-423C8D6FC901}" srcId="{7D400115-A9BB-4281-B46D-FB822A57CC08}" destId="{9D236E45-BC87-49A8-8197-AFB86A815A63}" srcOrd="1" destOrd="0" parTransId="{616A79EC-78E9-4441-8F99-D24644CB73F4}" sibTransId="{1F3D3594-60B2-4EBE-8351-82121FD32B2A}"/>
    <dgm:cxn modelId="{E1741D97-32C1-4DB7-BEE0-F366D6BFB9C7}" type="presOf" srcId="{9D236E45-BC87-49A8-8197-AFB86A815A63}" destId="{935B513F-F559-42EF-8189-792C0271E518}" srcOrd="0" destOrd="0" presId="urn:microsoft.com/office/officeart/2005/8/layout/hierarchy1"/>
    <dgm:cxn modelId="{5AC5DD56-A8E8-4EFA-AEF8-EC7333FF3E18}" type="presOf" srcId="{616A79EC-78E9-4441-8F99-D24644CB73F4}" destId="{60A40B55-A7B8-4B16-A7A2-02FFDE1313C9}" srcOrd="0" destOrd="0" presId="urn:microsoft.com/office/officeart/2005/8/layout/hierarchy1"/>
    <dgm:cxn modelId="{280D8A98-D4D7-4A49-9B38-708C616476FA}" srcId="{6FE91ADB-D5B5-4691-B68D-2FC8ABDE57FC}" destId="{7D400115-A9BB-4281-B46D-FB822A57CC08}" srcOrd="0" destOrd="0" parTransId="{F66951E3-A86E-408D-B52D-CCA2980D7B0A}" sibTransId="{2C0AF931-3FA9-440B-801B-8DB16F538824}"/>
    <dgm:cxn modelId="{F10C3F2D-AF81-45AB-9541-0697E5C76B85}" type="presOf" srcId="{6BB7BE40-96C8-4979-AF4D-EDD0712A644E}" destId="{6853199A-9958-45F3-8DD2-1BCB0C74604D}" srcOrd="0" destOrd="0" presId="urn:microsoft.com/office/officeart/2005/8/layout/hierarchy1"/>
    <dgm:cxn modelId="{D05EF3AB-C9D4-43B7-8EDC-D2C91AD0081A}" type="presOf" srcId="{6FE91ADB-D5B5-4691-B68D-2FC8ABDE57FC}" destId="{6A63FEF6-63A5-49CA-8D7A-7D989F14F49A}" srcOrd="0" destOrd="0" presId="urn:microsoft.com/office/officeart/2005/8/layout/hierarchy1"/>
    <dgm:cxn modelId="{FFCF9E52-15B5-4F03-8DF3-1D2DE50DF3F7}" type="presOf" srcId="{2602E9FA-70A6-4953-AC22-C7FB57A3CE74}" destId="{B871B458-968F-4126-A358-C2375EC183A2}" srcOrd="0" destOrd="0" presId="urn:microsoft.com/office/officeart/2005/8/layout/hierarchy1"/>
    <dgm:cxn modelId="{B9325860-57A6-4054-92FA-F53AEFCCA0BF}" srcId="{7D400115-A9BB-4281-B46D-FB822A57CC08}" destId="{6BB7BE40-96C8-4979-AF4D-EDD0712A644E}" srcOrd="0" destOrd="0" parTransId="{2602E9FA-70A6-4953-AC22-C7FB57A3CE74}" sibTransId="{87F73B94-B27B-442B-823E-95765BB285C8}"/>
    <dgm:cxn modelId="{9151DEA8-2E36-4AE0-B8BE-CB5B614B92D1}" type="presParOf" srcId="{6A63FEF6-63A5-49CA-8D7A-7D989F14F49A}" destId="{36295119-AD87-4589-9118-54B2AB724F30}" srcOrd="0" destOrd="0" presId="urn:microsoft.com/office/officeart/2005/8/layout/hierarchy1"/>
    <dgm:cxn modelId="{935AB257-9E8B-4376-84D5-7FD2FCE198CB}" type="presParOf" srcId="{36295119-AD87-4589-9118-54B2AB724F30}" destId="{75FDF567-D5B5-4FF5-A5E1-10E6888D392B}" srcOrd="0" destOrd="0" presId="urn:microsoft.com/office/officeart/2005/8/layout/hierarchy1"/>
    <dgm:cxn modelId="{D96F8D8F-AF6E-44AB-AD2D-4B7F4FFF6864}" type="presParOf" srcId="{75FDF567-D5B5-4FF5-A5E1-10E6888D392B}" destId="{659A41EC-338C-4FE1-AFB6-07CEB709F51A}" srcOrd="0" destOrd="0" presId="urn:microsoft.com/office/officeart/2005/8/layout/hierarchy1"/>
    <dgm:cxn modelId="{73E5BCCE-4E93-403D-875B-7DD7C632DC96}" type="presParOf" srcId="{75FDF567-D5B5-4FF5-A5E1-10E6888D392B}" destId="{A1372D0D-97D5-4235-A750-DCEE1C492D67}" srcOrd="1" destOrd="0" presId="urn:microsoft.com/office/officeart/2005/8/layout/hierarchy1"/>
    <dgm:cxn modelId="{ABCA751D-2DF8-440B-B6CE-59AAFF0BE22F}" type="presParOf" srcId="{36295119-AD87-4589-9118-54B2AB724F30}" destId="{FD2A51D0-AFA4-4390-825F-E7BB95BB5EC3}" srcOrd="1" destOrd="0" presId="urn:microsoft.com/office/officeart/2005/8/layout/hierarchy1"/>
    <dgm:cxn modelId="{564E2B2C-3ABC-4EA3-8850-11320B4EA8A1}" type="presParOf" srcId="{FD2A51D0-AFA4-4390-825F-E7BB95BB5EC3}" destId="{B871B458-968F-4126-A358-C2375EC183A2}" srcOrd="0" destOrd="0" presId="urn:microsoft.com/office/officeart/2005/8/layout/hierarchy1"/>
    <dgm:cxn modelId="{0B288FB6-B233-4D4F-9725-6BCE0A84264F}" type="presParOf" srcId="{FD2A51D0-AFA4-4390-825F-E7BB95BB5EC3}" destId="{51E38243-068E-4542-9A93-2F01E16BE797}" srcOrd="1" destOrd="0" presId="urn:microsoft.com/office/officeart/2005/8/layout/hierarchy1"/>
    <dgm:cxn modelId="{B52CDA22-553E-48CD-91FF-64CCB4FD2738}" type="presParOf" srcId="{51E38243-068E-4542-9A93-2F01E16BE797}" destId="{969DC996-BFF3-455B-AB24-353B20DF6A91}" srcOrd="0" destOrd="0" presId="urn:microsoft.com/office/officeart/2005/8/layout/hierarchy1"/>
    <dgm:cxn modelId="{E6E198B8-D6B3-4478-AF42-1C1512114FB6}" type="presParOf" srcId="{969DC996-BFF3-455B-AB24-353B20DF6A91}" destId="{D16FAEE6-B725-4AEA-B4F4-01D9E009D3EF}" srcOrd="0" destOrd="0" presId="urn:microsoft.com/office/officeart/2005/8/layout/hierarchy1"/>
    <dgm:cxn modelId="{62628F6B-B8FB-4289-AE0A-A6F869E5756D}" type="presParOf" srcId="{969DC996-BFF3-455B-AB24-353B20DF6A91}" destId="{6853199A-9958-45F3-8DD2-1BCB0C74604D}" srcOrd="1" destOrd="0" presId="urn:microsoft.com/office/officeart/2005/8/layout/hierarchy1"/>
    <dgm:cxn modelId="{6754EEA5-2604-4FB1-AB68-8C3C4329B4CF}" type="presParOf" srcId="{51E38243-068E-4542-9A93-2F01E16BE797}" destId="{69B71D0C-53D7-407F-8D81-941C454ECF84}" srcOrd="1" destOrd="0" presId="urn:microsoft.com/office/officeart/2005/8/layout/hierarchy1"/>
    <dgm:cxn modelId="{6687D689-B47C-4737-9CCC-86ECA7A47472}" type="presParOf" srcId="{FD2A51D0-AFA4-4390-825F-E7BB95BB5EC3}" destId="{60A40B55-A7B8-4B16-A7A2-02FFDE1313C9}" srcOrd="2" destOrd="0" presId="urn:microsoft.com/office/officeart/2005/8/layout/hierarchy1"/>
    <dgm:cxn modelId="{86F30CEE-BD2D-4C09-AB30-F0598CA4D676}" type="presParOf" srcId="{FD2A51D0-AFA4-4390-825F-E7BB95BB5EC3}" destId="{D85347E7-8297-4E7A-BF62-3189A9D8761F}" srcOrd="3" destOrd="0" presId="urn:microsoft.com/office/officeart/2005/8/layout/hierarchy1"/>
    <dgm:cxn modelId="{6C870C10-67EE-4244-BE0F-EE4DB8F7771A}" type="presParOf" srcId="{D85347E7-8297-4E7A-BF62-3189A9D8761F}" destId="{FD40D403-1CB3-454B-B9BA-56E38EC2B8C9}" srcOrd="0" destOrd="0" presId="urn:microsoft.com/office/officeart/2005/8/layout/hierarchy1"/>
    <dgm:cxn modelId="{6E0C89A6-D76F-493F-8576-D36083EF912F}" type="presParOf" srcId="{FD40D403-1CB3-454B-B9BA-56E38EC2B8C9}" destId="{4EB1CD37-2846-4AC1-9065-CCD5215F4126}" srcOrd="0" destOrd="0" presId="urn:microsoft.com/office/officeart/2005/8/layout/hierarchy1"/>
    <dgm:cxn modelId="{F19CB4BE-ED95-4480-BD5E-6E3E0704091C}" type="presParOf" srcId="{FD40D403-1CB3-454B-B9BA-56E38EC2B8C9}" destId="{935B513F-F559-42EF-8189-792C0271E518}" srcOrd="1" destOrd="0" presId="urn:microsoft.com/office/officeart/2005/8/layout/hierarchy1"/>
    <dgm:cxn modelId="{E1A7BAAD-4E21-4833-B033-E0872BB6EC5B}" type="presParOf" srcId="{D85347E7-8297-4E7A-BF62-3189A9D8761F}" destId="{850EC25A-FA94-4660-BC6F-1F23FC5C85EE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84EAA-6C2A-4172-83DC-1E6E0A3C93CA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945C0-4E4E-4208-9C29-0E9D70EB3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945C0-4E4E-4208-9C29-0E9D70EB3C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945C0-4E4E-4208-9C29-0E9D70EB3CE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4FAB-4890-4E98-9BBC-AC6F20241EBE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7B6E-B1C2-4374-98F7-7B0B1011317C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F417-AE77-4ED4-A9CF-C96CA8981484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66B8-E55D-4B99-8527-9A5597AD5EE3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9B7C-1DB5-4FA2-99F7-8979D9A4A2E1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F959-4D14-4B48-9637-13ECFED5EDDC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BF9C-DA63-40A4-B721-CA2AB4C40266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8BF-48C3-45AE-AAF6-D9A9A403B279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E799-D446-4DC8-A010-890DDC4022A8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9843-97F8-4EA0-BA2B-898F26413C5D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98C2-0B02-4BBF-90ED-35A983FC1C58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FC38-A2A2-42AB-B375-99FBDA60667C}" type="datetime1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57958"/>
            <a:ext cx="9144000" cy="285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МКУ «Отдел образования Ворошиловского района города Ростова-на-Дону»</a:t>
            </a:r>
            <a:endParaRPr lang="ru-RU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3243284"/>
          </a:xfrm>
        </p:spPr>
        <p:txBody>
          <a:bodyPr>
            <a:normAutofit/>
          </a:bodyPr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Формирование муниципальной и школьных систем оценки качества образования как приоритетное направление модернизации системы образования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Picture 2" descr="D:\мульти уроки\Рисунки картинки\золотые человечки\2136954043_b670879bac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929066"/>
            <a:ext cx="2362200" cy="2362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рейтинга: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Р= (СБ – СБ0) + (М/2) – (Н/2) – К, </a:t>
            </a:r>
          </a:p>
          <a:p>
            <a:pPr>
              <a:buNone/>
            </a:pPr>
            <a:r>
              <a:rPr lang="ru-RU" sz="4000" dirty="0" smtClean="0"/>
              <a:t>где</a:t>
            </a:r>
          </a:p>
          <a:p>
            <a:pPr>
              <a:buNone/>
            </a:pPr>
            <a:r>
              <a:rPr lang="ru-RU" sz="4000" dirty="0" smtClean="0"/>
              <a:t>Р – рейтинг ОУ по результатам ЕГЭ по предмету</a:t>
            </a:r>
          </a:p>
          <a:p>
            <a:pPr>
              <a:buNone/>
            </a:pPr>
            <a:r>
              <a:rPr lang="ru-RU" sz="4000" dirty="0" smtClean="0"/>
              <a:t>СБ – средний балл в ОУ по результатам ЕГЭ по предмету</a:t>
            </a:r>
          </a:p>
          <a:p>
            <a:pPr>
              <a:buNone/>
            </a:pPr>
            <a:r>
              <a:rPr lang="ru-RU" sz="4000" dirty="0" smtClean="0"/>
              <a:t>СБ0 – средний балл в ОУ по предмету по всем ОУ г. Ростова-на-Дону</a:t>
            </a:r>
          </a:p>
          <a:p>
            <a:pPr>
              <a:buNone/>
            </a:pPr>
            <a:r>
              <a:rPr lang="ru-RU" sz="4000" dirty="0" smtClean="0"/>
              <a:t>М - % обучающихся ОУ, получивших 100 баллов по предмету</a:t>
            </a:r>
          </a:p>
          <a:p>
            <a:pPr>
              <a:buNone/>
            </a:pPr>
            <a:r>
              <a:rPr lang="ru-RU" sz="4000" dirty="0" smtClean="0"/>
              <a:t>Н – % обучающихся  ОУ, не прошедших пороговый балл по предмету</a:t>
            </a:r>
          </a:p>
          <a:p>
            <a:pPr>
              <a:buNone/>
            </a:pPr>
            <a:r>
              <a:rPr lang="ru-RU" sz="4000" dirty="0" smtClean="0"/>
              <a:t>К – нормирующий коэффициент, обеспечивающий нулевой уровень рейтинга в среднем по городу (</a:t>
            </a:r>
            <a:r>
              <a:rPr lang="ru-RU" sz="4000" dirty="0" err="1" smtClean="0"/>
              <a:t>К</a:t>
            </a:r>
            <a:r>
              <a:rPr lang="ru-RU" sz="4000" baseline="-25000" dirty="0" err="1" smtClean="0"/>
              <a:t>рус</a:t>
            </a:r>
            <a:r>
              <a:rPr lang="ru-RU" sz="4000" dirty="0" err="1" smtClean="0"/>
              <a:t>=</a:t>
            </a:r>
            <a:r>
              <a:rPr lang="ru-RU" sz="4000" dirty="0" smtClean="0"/>
              <a:t> 0,2434, К </a:t>
            </a:r>
            <a:r>
              <a:rPr lang="ru-RU" sz="4000" baseline="-25000" dirty="0" err="1" smtClean="0"/>
              <a:t>мат</a:t>
            </a:r>
            <a:r>
              <a:rPr lang="ru-RU" sz="4000" dirty="0" err="1" smtClean="0"/>
              <a:t>=</a:t>
            </a:r>
            <a:r>
              <a:rPr lang="ru-RU" sz="4000" dirty="0" smtClean="0"/>
              <a:t> 0,3102)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14282" y="214290"/>
          <a:ext cx="871543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0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по математике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857232"/>
          <a:ext cx="8786873" cy="5857914"/>
        </p:xfrm>
        <a:graphic>
          <a:graphicData uri="http://schemas.openxmlformats.org/drawingml/2006/table">
            <a:tbl>
              <a:tblPr/>
              <a:tblGrid>
                <a:gridCol w="2322550"/>
                <a:gridCol w="1332610"/>
                <a:gridCol w="1184027"/>
                <a:gridCol w="953722"/>
                <a:gridCol w="1019656"/>
                <a:gridCol w="1019656"/>
                <a:gridCol w="954652"/>
              </a:tblGrid>
              <a:tr h="90291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 dirty="0"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Всего сдавали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100 баллов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Не преодолели </a:t>
                      </a:r>
                      <a:r>
                        <a:rPr lang="en-US" sz="2000" kern="18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 порог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Ворошиловский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1018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51,8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Железнодорожный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423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57,3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Кировский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416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49,7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Ленинский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575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49,8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Октябрьский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695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55,2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Первомайский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641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51,9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Пролетарский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572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56,5 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Советский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612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49,2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4952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Администратор\Рабочий стол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47725"/>
            <a:ext cx="8801131" cy="6010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по математике</a:t>
            </a:r>
            <a:endParaRPr lang="ru-RU" dirty="0"/>
          </a:p>
        </p:txBody>
      </p:sp>
      <p:pic>
        <p:nvPicPr>
          <p:cNvPr id="25604" name="Picture 4" descr="C:\Documents and Settings\Администратор\Рабочий стол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4700"/>
            <a:ext cx="8786874" cy="60833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14612" y="785794"/>
            <a:ext cx="642938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Результаты по русскому языку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Администратор\Рабочий стол\Рисун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</p:spPr>
      </p:pic>
      <p:pic>
        <p:nvPicPr>
          <p:cNvPr id="26629" name="Picture 5" descr="C:\Documents and Settings\Администратор\Рабочий стол\Рисунок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9" y="-142899"/>
            <a:ext cx="6643702" cy="55656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72074"/>
            <a:ext cx="885831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№1 - МБОУ гимназия № 34, № 76, лицей № 56, № 102, СОШ № 65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№2 - Гимназия №118,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Финист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, Эврика + РВТЛ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№3 - МБОУ СОШ № 30, 98, 99     +       МБОУ СОШ № 6, 100, 104, 107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№4 - МБОУ СОШ № 3, 82, 90, 93, 101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№5 - В(С)ОШ № 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66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-0.11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Средний процент выполнения участниками ЕГЭ заданий части «С» и доля получивших 0 баллов за часть «С»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57298"/>
          <a:ext cx="914400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42844" y="142852"/>
          <a:ext cx="9001156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214290"/>
          <a:ext cx="9144000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57958"/>
            <a:ext cx="9144000" cy="285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МКУ «Отдел образования Ворошиловского района города Ростова-на-Дону»</a:t>
            </a:r>
            <a:endParaRPr lang="ru-RU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584459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Анализ результатов государственной итоговой аттестации выпускников за 2013 год, проводимой в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независимых формах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D:\мульти уроки\Рисунки картинки\золотые человечки\2136954043_b670879bac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786190"/>
            <a:ext cx="2362200" cy="2362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001156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0" y="3429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142844" y="3429000"/>
          <a:ext cx="900115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0" y="3357562"/>
          <a:ext cx="91440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3429000"/>
          <a:ext cx="9144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0" y="3429000"/>
          <a:ext cx="900115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0" y="3357562"/>
          <a:ext cx="91440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Ключевые показатели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92935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400" dirty="0" smtClean="0"/>
              <a:t>соответствует ли заявленный профиль старшей ступени школы спектру предметов, выбираемых выпускниками для сдачи в форме ЕГЭ? </a:t>
            </a:r>
          </a:p>
          <a:p>
            <a:pPr>
              <a:buFontTx/>
              <a:buChar char="-"/>
            </a:pPr>
            <a:r>
              <a:rPr lang="ru-RU" sz="2400" dirty="0" smtClean="0"/>
              <a:t>каков уровень освоения образовательного стандарта на минимальном уровне   (доля выпускников, успешно сдавших два обязательных экзамена и доля выпускников, успешно сдавших все экзамены в форме ЕГЭ)?</a:t>
            </a:r>
          </a:p>
          <a:p>
            <a:pPr>
              <a:buFontTx/>
              <a:buChar char="-"/>
            </a:pPr>
            <a:r>
              <a:rPr lang="ru-RU" sz="2400" dirty="0" smtClean="0"/>
              <a:t>каков уровень освоения образовательного стандарта на профильном уровне (доля выпускников, успешно сдавших все предметы из числа изучавшихся на профильном уровне с результатом, соответствующим профильному уровню и выше)?</a:t>
            </a:r>
          </a:p>
          <a:p>
            <a:pPr>
              <a:buFontTx/>
              <a:buChar char="-"/>
            </a:pPr>
            <a:r>
              <a:rPr lang="ru-RU" sz="2400" dirty="0" smtClean="0"/>
              <a:t>соответствует ли применяемая учителями школы система текущего оценивания  результатам внешней оценки? </a:t>
            </a:r>
          </a:p>
          <a:p>
            <a:pPr>
              <a:buFontTx/>
              <a:buChar char="-"/>
            </a:pPr>
            <a:r>
              <a:rPr lang="ru-RU" sz="2400" dirty="0" smtClean="0"/>
              <a:t>данные об освоении учениками образовательного стандарта по выбранному предмету на повышенном уровне. </a:t>
            </a:r>
          </a:p>
          <a:p>
            <a:pPr>
              <a:buFontTx/>
              <a:buChar char="-"/>
            </a:pPr>
            <a:r>
              <a:rPr lang="ru-RU" sz="2400" dirty="0" smtClean="0"/>
              <a:t>каковы позиции школы в рейтинге по вышеназванным показателям среди школ города и района и  среди аналогичных школ города, какова динамика значений ключевых показателей?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31"/>
          </a:xfrm>
        </p:spPr>
        <p:txBody>
          <a:bodyPr>
            <a:norm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8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</a:t>
            </a:r>
            <a:r>
              <a:rPr lang="ru-RU" b="1" dirty="0" smtClean="0"/>
              <a:t>результатов ГИА по следующим направлениям: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 общие результаты ЕГЭ в сравнении с 2012 годом и с результатами в городе, области;</a:t>
            </a:r>
          </a:p>
          <a:p>
            <a:pPr>
              <a:buNone/>
            </a:pPr>
            <a:r>
              <a:rPr lang="ru-RU" dirty="0" smtClean="0"/>
              <a:t>- лучшие и западающие звенья (предметы) ЕГЭ;</a:t>
            </a:r>
          </a:p>
          <a:p>
            <a:pPr>
              <a:buNone/>
            </a:pPr>
            <a:r>
              <a:rPr lang="ru-RU" dirty="0" smtClean="0"/>
              <a:t>- подтверждение «</a:t>
            </a:r>
            <a:r>
              <a:rPr lang="ru-RU" dirty="0" err="1" smtClean="0"/>
              <a:t>стобалльных</a:t>
            </a:r>
            <a:r>
              <a:rPr lang="ru-RU" dirty="0" smtClean="0"/>
              <a:t>» результатов достижениями выпускников в научно-исследовательской, </a:t>
            </a:r>
            <a:r>
              <a:rPr lang="ru-RU" dirty="0" err="1" smtClean="0"/>
              <a:t>конкурсно-олимпиадной</a:t>
            </a:r>
            <a:r>
              <a:rPr lang="ru-RU" dirty="0" smtClean="0"/>
              <a:t> и иных видах деятельности.</a:t>
            </a:r>
          </a:p>
          <a:p>
            <a:pPr>
              <a:buNone/>
            </a:pPr>
            <a:r>
              <a:rPr lang="ru-RU" dirty="0" smtClean="0"/>
              <a:t>- ГИА-9 – объективность результатов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 «Об образовании в Российской Федерации»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п. 29 ст. 2: </a:t>
            </a:r>
          </a:p>
          <a:p>
            <a:pPr>
              <a:buNone/>
            </a:pPr>
            <a:r>
              <a:rPr lang="ru-RU" dirty="0" smtClean="0"/>
              <a:t>«Качество образования –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428604"/>
          <a:ext cx="850112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Общая статистика Г(И)А- 2013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5" y="1071549"/>
          <a:ext cx="8572562" cy="5608320"/>
        </p:xfrm>
        <a:graphic>
          <a:graphicData uri="http://schemas.openxmlformats.org/drawingml/2006/table">
            <a:tbl>
              <a:tblPr/>
              <a:tblGrid>
                <a:gridCol w="1893655"/>
                <a:gridCol w="1086525"/>
                <a:gridCol w="777602"/>
                <a:gridCol w="831362"/>
                <a:gridCol w="831362"/>
                <a:gridCol w="1050180"/>
                <a:gridCol w="1050938"/>
                <a:gridCol w="1050938"/>
              </a:tblGrid>
              <a:tr h="137518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 dirty="0">
                          <a:latin typeface="Times New Roman"/>
                          <a:ea typeface="Times New Roman"/>
                          <a:cs typeface="Times New Roman"/>
                        </a:rPr>
                        <a:t>Кол-во обучающихся на 25.06</a:t>
                      </a:r>
                      <a:r>
                        <a:rPr lang="ru-RU" sz="200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 13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Из них допущено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Прошли Г(И)А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Награждены медалями «За особые успехи в учении»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«золотыми»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«серебряными»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Ворошиловский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1042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1037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99,52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1029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99,23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Железнодорожный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446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446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446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Кировский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433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426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97,96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93,76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Ленинский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584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569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98,12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Октябрьский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744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742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99,73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742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Первомайский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643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642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99,85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635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98,77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Пролетарский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574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574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573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99,83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Советский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613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612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99,84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604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98,06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5079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5048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99,36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4989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98,68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226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285728"/>
          <a:ext cx="857256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по русскому языку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000108"/>
          <a:ext cx="8358246" cy="5500726"/>
        </p:xfrm>
        <a:graphic>
          <a:graphicData uri="http://schemas.openxmlformats.org/drawingml/2006/table">
            <a:tbl>
              <a:tblPr/>
              <a:tblGrid>
                <a:gridCol w="2209255"/>
                <a:gridCol w="1267605"/>
                <a:gridCol w="1126270"/>
                <a:gridCol w="907199"/>
                <a:gridCol w="969917"/>
                <a:gridCol w="969917"/>
                <a:gridCol w="908083"/>
              </a:tblGrid>
              <a:tr h="78581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Всего сдавали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100 баллов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Не преодолели </a:t>
                      </a:r>
                      <a:r>
                        <a:rPr lang="en-US" sz="2000" kern="18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 порог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Ворошиловский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1025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66,9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1,56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Железнодорожный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423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71,5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1,65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Кировский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424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65,7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1,89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Ленинский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578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64,9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1,04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Октябрьский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695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69,7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1,01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Первомайский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641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0,47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Пролетарский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573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70,3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1,92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Советский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611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66,8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0,65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8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4970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67,7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по русскому языку</a:t>
            </a:r>
            <a:endParaRPr lang="ru-RU" dirty="0"/>
          </a:p>
        </p:txBody>
      </p:sp>
      <p:pic>
        <p:nvPicPr>
          <p:cNvPr id="24577" name="Picture 1" descr="C:\Documents and Settings\Администратор\Рабочий стол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47725"/>
            <a:ext cx="8801131" cy="60102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928</Words>
  <PresentationFormat>Экран (4:3)</PresentationFormat>
  <Paragraphs>343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Формирование муниципальной и школьных систем оценки качества образования как приоритетное направление модернизации системы образования</vt:lpstr>
      <vt:lpstr>Анализ результатов государственной итоговой аттестации выпускников за 2013 год, проводимой в в независимых формах</vt:lpstr>
      <vt:lpstr>Анализ результатов ГИА по следующим направлениям:</vt:lpstr>
      <vt:lpstr>Закон «Об образовании в Российской Федерации» </vt:lpstr>
      <vt:lpstr>Слайд 5</vt:lpstr>
      <vt:lpstr>Общая статистика Г(И)А- 2013</vt:lpstr>
      <vt:lpstr>Слайд 7</vt:lpstr>
      <vt:lpstr>Результаты по русскому языку</vt:lpstr>
      <vt:lpstr>Результаты по русскому языку</vt:lpstr>
      <vt:lpstr>Формула рейтинга:</vt:lpstr>
      <vt:lpstr>Слайд 11</vt:lpstr>
      <vt:lpstr>Слайд 12</vt:lpstr>
      <vt:lpstr>Результаты по математике</vt:lpstr>
      <vt:lpstr>Результаты по математике</vt:lpstr>
      <vt:lpstr>Слайд 15</vt:lpstr>
      <vt:lpstr>Средний процент выполнения участниками ЕГЭ заданий части «С» и доля получивших 0 баллов за часть «С»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Ключевые показатели ЕГЭ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итогов государственной итоговой аттестации</dc:title>
  <cp:lastModifiedBy>hobbit</cp:lastModifiedBy>
  <cp:revision>85</cp:revision>
  <dcterms:modified xsi:type="dcterms:W3CDTF">2013-11-30T16:30:09Z</dcterms:modified>
</cp:coreProperties>
</file>