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6" r:id="rId2"/>
    <p:sldId id="334" r:id="rId3"/>
    <p:sldId id="332" r:id="rId4"/>
    <p:sldId id="333" r:id="rId5"/>
    <p:sldId id="336" r:id="rId6"/>
    <p:sldId id="335" r:id="rId7"/>
    <p:sldId id="313" r:id="rId8"/>
    <p:sldId id="351" r:id="rId9"/>
    <p:sldId id="342" r:id="rId10"/>
    <p:sldId id="343" r:id="rId11"/>
    <p:sldId id="344" r:id="rId12"/>
    <p:sldId id="345" r:id="rId13"/>
    <p:sldId id="346" r:id="rId14"/>
    <p:sldId id="347" r:id="rId15"/>
    <p:sldId id="341" r:id="rId16"/>
    <p:sldId id="348" r:id="rId17"/>
    <p:sldId id="349" r:id="rId18"/>
    <p:sldId id="319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A0000"/>
    <a:srgbClr val="D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4902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781685F2-9ABB-4FF3-B151-873853672F41}" type="datetimeFigureOut">
              <a:rPr lang="ru-RU"/>
              <a:pPr/>
              <a:t>09.03.2016</a:t>
            </a:fld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49F89DE9-F571-4573-9711-672B6BF12F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509DBA-C200-4D81-ABB5-BD00B4C8B563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E92D6-2BFE-4C87-BD49-99E61D11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2CD982-2937-4EE4-957D-F9D7C89AE5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37AF-17D4-44EF-92D7-C0C3ECA3765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ABDD-444C-4B9E-907C-7DD80C5A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5A10-47AD-4047-82BA-BF0805C9289D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851C-4283-4FC3-A619-F8355E3C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D48-F3D7-4028-B11F-7DF8843B116D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24BD-39CD-493C-878F-7EE7DC18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9B5A-71BF-4F31-97C9-BFFB3DD0A213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48DE-F43D-4BCE-A165-B9160525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3E1A-049E-4540-B157-64C63ACE396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F48C-F344-4996-BE29-270D61A09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0645-4740-4FF0-8A79-331853479383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0267-5C56-4883-9F7B-BD72A083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13F9-66D7-4E83-9006-527417A0D40F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688D-B9F4-4CC6-B601-2188B728B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BC5D-057B-444A-806A-B430692C8E62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88E6-1BD1-4D9C-BA51-6C5045BB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3024-643E-444D-8E34-0057EC648E9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8466-5450-4169-BF0A-5B7C31ED8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D10C-101A-4F25-83CA-7946FEB286E7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E239-59B7-4E76-A102-FDFAA862C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5058-33F6-4F21-A35D-61FBD705B7D6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2B8D-51E4-45E9-949D-67C3ECB77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0596F2-624E-42B2-B297-09EB86306DA2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C7B91C0-129E-42B3-A7CC-464CCF5B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390525" y="6215063"/>
            <a:ext cx="856932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9231B27-3D6E-4B29-987C-3744CB095B6F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2000" b="1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286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85992"/>
            <a:ext cx="83073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500062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5" y="1143000"/>
            <a:ext cx="7858125" cy="7858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Шаг 1: Запускаем браузер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3857625"/>
            <a:ext cx="8001000" cy="12255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3: На главной странице портала в правом верхнем углу нажимаем кнопку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«РЕГИСТРАЦИЯ»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5" y="2357438"/>
            <a:ext cx="7929563" cy="107156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2: В адресной строке браузера набираем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адрес портала: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http://www.gosuslugi.ru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75" y="5429250"/>
            <a:ext cx="7929563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4: Выбираем закладку </a:t>
            </a:r>
            <a:r>
              <a:rPr lang="ru-RU" sz="2400" b="1" dirty="0">
                <a:solidFill>
                  <a:srgbClr val="FF0000"/>
                </a:solidFill>
              </a:rPr>
              <a:t>«Граждане РФ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8" y="17859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3" y="342900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0006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EB3D81A-5F80-4B30-B5B7-5B01C257626A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428625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5" y="857250"/>
            <a:ext cx="7858125" cy="13573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Шаг 5: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Внимательно читаем инструкцию о способе подтверждения личности, инструкцию по регистрации на ЕПГУ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5572125"/>
            <a:ext cx="8001000" cy="10001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8: Выбираем способ подтверждения личности при обращении за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госуслугами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5" y="3857625"/>
            <a:ext cx="7929563" cy="121443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7: Внимательно читаем уведомление об обработке ваших персональных данных, ставим галочку рядом с надписью «Подтвердить», </a:t>
            </a:r>
            <a:r>
              <a:rPr lang="ru-RU" sz="2400" b="1" dirty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>
                <a:solidFill>
                  <a:srgbClr val="FF0000"/>
                </a:solidFill>
              </a:rPr>
              <a:t>«ДАЛЕЕ»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9125" y="3357563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3" y="5072063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813" y="2714625"/>
            <a:ext cx="7929562" cy="64293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6: </a:t>
            </a:r>
            <a:r>
              <a:rPr lang="ru-RU" sz="2400" b="1" dirty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>
                <a:solidFill>
                  <a:srgbClr val="FF0000"/>
                </a:solidFill>
              </a:rPr>
              <a:t>«ДАЛЕЕ»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00563" y="228600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7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D1385F-A2CA-4D80-8D3A-EB04D22666EF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500062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" y="1268413"/>
            <a:ext cx="7858125" cy="100806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 сможете обратиться за получением кода активации в Вологду, Череповец, Великий Устюг 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50" y="3071813"/>
            <a:ext cx="4286250" cy="13652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«Получить код активации в центре обслуживания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Ростелекома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5" y="3071813"/>
            <a:ext cx="4214813" cy="13652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«Получить код активации через Почту России»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08763" y="2281238"/>
            <a:ext cx="428625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162175" y="2270125"/>
            <a:ext cx="428625" cy="801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547813" y="2565400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ДА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5940425" y="25654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НЕТ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5286375"/>
            <a:ext cx="7929563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10: </a:t>
            </a:r>
            <a:r>
              <a:rPr lang="ru-RU" sz="2400" b="1" dirty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>
                <a:solidFill>
                  <a:srgbClr val="FF0000"/>
                </a:solidFill>
              </a:rPr>
              <a:t>«ДАЛЕЕ»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62175" y="4437063"/>
            <a:ext cx="538163" cy="849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83363" y="4437063"/>
            <a:ext cx="488950" cy="849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4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54657D4-48F9-4D7E-9FF4-20F00EDA0C21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500062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5" y="1143000"/>
            <a:ext cx="7858125" cy="18542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Шаг 11: Заполняем форму регистрации: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Фамилия , Имя, Отчество</a:t>
            </a:r>
            <a:r>
              <a:rPr lang="ru-RU" sz="2400" b="1" dirty="0">
                <a:solidFill>
                  <a:srgbClr val="002060"/>
                </a:solidFill>
              </a:rPr>
              <a:t> как указано в паспорте,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Дата рождения, Пол, СНИЛС, </a:t>
            </a:r>
            <a:r>
              <a:rPr lang="en-US" sz="2400" b="1" dirty="0">
                <a:solidFill>
                  <a:srgbClr val="002060"/>
                </a:solidFill>
              </a:rPr>
              <a:t>E-mail, </a:t>
            </a:r>
            <a:r>
              <a:rPr lang="ru-RU" sz="2400" b="1" dirty="0">
                <a:solidFill>
                  <a:srgbClr val="002060"/>
                </a:solidFill>
              </a:rPr>
              <a:t>№ мобильного телефона или нет номера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3640138"/>
            <a:ext cx="7858125" cy="115887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12: Для тех ,кто будет получать код активации через Почту России, необходимо вести свой почтовый адрес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75" y="5429250"/>
            <a:ext cx="7858125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13: </a:t>
            </a:r>
            <a:r>
              <a:rPr lang="ru-RU" sz="2400" b="1" dirty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>
                <a:solidFill>
                  <a:srgbClr val="FF0000"/>
                </a:solidFill>
              </a:rPr>
              <a:t>«ДАЛЕЕ»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99720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7538" y="4797425"/>
            <a:ext cx="501650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A285A37-0616-405B-81D4-AC26A0487403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500062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5" y="857250"/>
            <a:ext cx="7858125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Шаг 13: Заполняем поле «Пароль», «Подтверждение пароля». </a:t>
            </a:r>
            <a:r>
              <a:rPr lang="ru-RU" sz="2400" b="1" dirty="0">
                <a:solidFill>
                  <a:srgbClr val="FF0000"/>
                </a:solidFill>
              </a:rPr>
              <a:t>Пароль не менее 8 символов, из букв и цифр разного регистра. Пароль ЗАПИСАТЬ!!!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938" y="2357438"/>
            <a:ext cx="8001000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Выбираем контрольный вопрос из списка предложенных либо создаем свой вопрос, вводим ответ на контрольный вопрос.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Контрольный вопрос и ответ на него ЗАПИСАТЬ!!!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" y="4286250"/>
            <a:ext cx="7929562" cy="4286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14: Вводим код на изображении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8" y="2000250"/>
            <a:ext cx="4286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8" y="378618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" y="5214938"/>
            <a:ext cx="7929562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Шаг 15: На указанный вами номер телефона и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будут направлены коды подтверждения. Необходимо далее ввести их в соответствующие поля формы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8" y="47148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9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BDB9CAF-1564-479C-A329-E6F793FC0363}" type="slidenum">
              <a:rPr lang="ru-RU" sz="24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C:\Users\user\Desktop\m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558531" cy="1752594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812800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TextBox 28"/>
          <p:cNvSpPr txBox="1">
            <a:spLocks noChangeArrowheads="1"/>
          </p:cNvSpPr>
          <p:nvPr/>
        </p:nvSpPr>
        <p:spPr bwMode="auto">
          <a:xfrm>
            <a:off x="0" y="2571744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ndara" pitchFamily="34" charset="0"/>
              </a:rPr>
              <a:t>получение кода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ndara" pitchFamily="34" charset="0"/>
              </a:rPr>
              <a:t>активации 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ndara" pitchFamily="34" charset="0"/>
              </a:rPr>
              <a:t>МФЦ</a:t>
            </a:r>
            <a:endParaRPr lang="ru-RU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1749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36FA042-8826-4658-8EA4-21ADDFD817B9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2000" b="1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214422"/>
            <a:ext cx="6000792" cy="50629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 smtClean="0"/>
              <a:t>Адреса</a:t>
            </a:r>
            <a:r>
              <a:rPr lang="ru-RU" sz="1900" dirty="0" smtClean="0"/>
              <a:t>:</a:t>
            </a:r>
            <a:br>
              <a:rPr lang="ru-RU" sz="1900" dirty="0" smtClean="0"/>
            </a:br>
            <a:r>
              <a:rPr lang="ru-RU" sz="1900" dirty="0" smtClean="0"/>
              <a:t>г. Ростов-на-Дону, проспект Королева, дом 9</a:t>
            </a:r>
            <a:br>
              <a:rPr lang="ru-RU" sz="1900" dirty="0" smtClean="0"/>
            </a:br>
            <a:r>
              <a:rPr lang="ru-RU" sz="1900" dirty="0" smtClean="0"/>
              <a:t>г. Ростов-на-Дону, Днепровский переулок, дом 111</a:t>
            </a:r>
            <a:br>
              <a:rPr lang="ru-RU" sz="1900" dirty="0" smtClean="0"/>
            </a:br>
            <a:r>
              <a:rPr lang="ru-RU" sz="1900" dirty="0" smtClean="0"/>
              <a:t>г. Ростов-на-Дону, улица Воровского, дом 46</a:t>
            </a:r>
            <a:br>
              <a:rPr lang="ru-RU" sz="1900" dirty="0" smtClean="0"/>
            </a:br>
            <a:r>
              <a:rPr lang="ru-RU" sz="1900" dirty="0" smtClean="0"/>
              <a:t>г. Ростов-на-Дону, проспект Ленина, дом 46</a:t>
            </a:r>
            <a:br>
              <a:rPr lang="ru-RU" sz="1900" dirty="0" smtClean="0"/>
            </a:br>
            <a:r>
              <a:rPr lang="ru-RU" sz="1900" dirty="0" smtClean="0"/>
              <a:t>г. Ростов-на-Дону, Крепостной переулок, дом 77</a:t>
            </a:r>
            <a:br>
              <a:rPr lang="ru-RU" sz="1900" dirty="0" smtClean="0"/>
            </a:br>
            <a:r>
              <a:rPr lang="ru-RU" sz="1900" dirty="0" smtClean="0"/>
              <a:t>г. Ростов-на-Дону, проспект Стачки, дом 46</a:t>
            </a:r>
            <a:br>
              <a:rPr lang="ru-RU" sz="1900" dirty="0" smtClean="0"/>
            </a:br>
            <a:r>
              <a:rPr lang="ru-RU" sz="1900" dirty="0" smtClean="0"/>
              <a:t>г. Ростов-на-Дону, 20-я Линия, дом 33</a:t>
            </a:r>
            <a:br>
              <a:rPr lang="ru-RU" sz="1900" dirty="0" smtClean="0"/>
            </a:br>
            <a:r>
              <a:rPr lang="ru-RU" sz="1900" dirty="0" smtClean="0"/>
              <a:t>г. Ростов-на-Дону, улица Содружества, дом 3</a:t>
            </a:r>
            <a:br>
              <a:rPr lang="ru-RU" sz="1900" dirty="0" smtClean="0"/>
            </a:br>
            <a:r>
              <a:rPr lang="ru-RU" sz="1900" dirty="0" smtClean="0"/>
              <a:t>г. Ростов-на-Дону, улица Согласия, дом 23</a:t>
            </a:r>
            <a:br>
              <a:rPr lang="ru-RU" sz="1900" dirty="0" smtClean="0"/>
            </a:br>
            <a:r>
              <a:rPr lang="ru-RU" sz="1900" dirty="0" smtClean="0"/>
              <a:t>г. Ростов-на-Дону, проспект 40-летия Победы, дом 65</a:t>
            </a:r>
          </a:p>
          <a:p>
            <a:r>
              <a:rPr lang="ru-RU" sz="1900" dirty="0" smtClean="0"/>
              <a:t>г. Ростов-на-Дону, Казахская улица, дом 107</a:t>
            </a:r>
            <a:br>
              <a:rPr lang="ru-RU" sz="1900" dirty="0" smtClean="0"/>
            </a:br>
            <a:r>
              <a:rPr lang="ru-RU" sz="1900" dirty="0" smtClean="0"/>
              <a:t>г. Ростов-на-Дону, Днепропетровская улица, дом 44 В</a:t>
            </a:r>
            <a:br>
              <a:rPr lang="ru-RU" sz="1900" dirty="0" smtClean="0"/>
            </a:br>
            <a:r>
              <a:rPr lang="ru-RU" sz="1900" dirty="0" smtClean="0"/>
              <a:t>г. Ростов-на-Дону, улица Комарова, дом 30</a:t>
            </a:r>
            <a:br>
              <a:rPr lang="ru-RU" sz="1900" dirty="0" smtClean="0"/>
            </a:br>
            <a:r>
              <a:rPr lang="ru-RU" sz="1900" dirty="0" smtClean="0"/>
              <a:t>г. Ростов-на-Дону, Заводская улица, дом 20</a:t>
            </a:r>
            <a:br>
              <a:rPr lang="ru-RU" sz="1900" dirty="0" smtClean="0"/>
            </a:br>
            <a:r>
              <a:rPr lang="ru-RU" sz="1900" dirty="0" smtClean="0"/>
              <a:t>г. Ростов-на-Дону, проспект Стачки, дом 215</a:t>
            </a:r>
            <a:br>
              <a:rPr lang="ru-RU" sz="1900" dirty="0" smtClean="0"/>
            </a:br>
            <a:r>
              <a:rPr lang="ru-RU" sz="1900" dirty="0" smtClean="0"/>
              <a:t>г. Ростов-на-Дону, Пушкинская улица, дом 176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812800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1214438"/>
            <a:ext cx="8001000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дальше?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После того, как вы получите код активации, необходимо завершить процедуру регистрации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3184525"/>
            <a:ext cx="8001000" cy="12541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Необходимо зайти на портал, нажать в правом верхнем углу главной страницы кнопку </a:t>
            </a:r>
            <a:r>
              <a:rPr lang="ru-RU" sz="2400" b="1" dirty="0">
                <a:solidFill>
                  <a:srgbClr val="FF0000"/>
                </a:solidFill>
              </a:rPr>
              <a:t>«ВХОД»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8" y="2571750"/>
            <a:ext cx="468312" cy="61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5" y="5013325"/>
            <a:ext cx="7915275" cy="1331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Переходим на страницу «Авторизация», выбираем «Физические лица», нажимаем кнопку справа «Ввести код авторизации»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4438650"/>
            <a:ext cx="468312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5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95DFE6-2E3A-48F5-80AA-47D5E24E6B0F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9036050" cy="812800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1214438"/>
            <a:ext cx="8001000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Выберите «Регистрация гражданина РФ», введите СНИЛС, код активации, код изображения на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088" y="3071813"/>
            <a:ext cx="8001000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Процедура регистрации завершена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8" y="257175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4929188"/>
            <a:ext cx="8015288" cy="13573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Теперь Вы можете пользоваться услугами на Портале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Для этого  на вкладке Личный кабинет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Вход вы должны ввести </a:t>
            </a:r>
            <a:r>
              <a:rPr lang="ru-RU" sz="2400" b="1" dirty="0">
                <a:solidFill>
                  <a:srgbClr val="FF0000"/>
                </a:solidFill>
              </a:rPr>
              <a:t>СНИЛС и пароль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который вы вводили на шаге 13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33888" y="44291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9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7ABDD3-973F-40D5-A1A7-7920F8496529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8478837" cy="5040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ход гражданина на ЕПГУ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через личный кабинет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CC85208-F297-4EB3-A9EE-4F47889CE32E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306388" y="6237288"/>
            <a:ext cx="856773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8625" y="1928813"/>
            <a:ext cx="8407400" cy="41608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marL="715963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повышение качества жизни граждан</a:t>
            </a:r>
          </a:p>
          <a:p>
            <a:pPr marL="715963" lvl="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обеспечение конкурентоспособности России</a:t>
            </a:r>
          </a:p>
          <a:p>
            <a:pPr marL="715963" lvl="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развитие экономической, социально-политической, культурной и духовной сфер жизни общества</a:t>
            </a:r>
          </a:p>
          <a:p>
            <a:pPr marL="715963" lvl="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совершенствование системы государственного управления на основе использования информационных и телекоммуникационных технологий 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571625" y="214313"/>
            <a:ext cx="664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ndara" pitchFamily="34" charset="0"/>
              </a:rPr>
              <a:t>Цели формирования и развития информационного общества </a:t>
            </a:r>
          </a:p>
          <a:p>
            <a:pPr algn="ctr"/>
            <a:r>
              <a:rPr lang="ru-RU" sz="2800" b="1">
                <a:latin typeface="Candara" pitchFamily="34" charset="0"/>
              </a:rPr>
              <a:t>в Российской Федерации :</a:t>
            </a:r>
            <a:endParaRPr lang="ru-RU" sz="2400" b="1">
              <a:latin typeface="Candara" pitchFamily="34" charset="0"/>
            </a:endParaRPr>
          </a:p>
        </p:txBody>
      </p:sp>
      <p:sp>
        <p:nvSpPr>
          <p:cNvPr id="1536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D98F791-CFC1-4809-BF68-F0E724164603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556794"/>
            <a:ext cx="8786842" cy="14818"/>
          </a:xfrm>
          <a:prstGeom prst="line">
            <a:avLst/>
          </a:prstGeom>
          <a:ln w="171450" cmpd="sng">
            <a:gradFill flip="none" rotWithShape="1">
              <a:gsLst>
                <a:gs pos="50000">
                  <a:srgbClr val="00B0F0"/>
                </a:gs>
                <a:gs pos="5000">
                  <a:srgbClr val="00B0F0">
                    <a:alpha val="0"/>
                  </a:srgbClr>
                </a:gs>
              </a:gsLst>
              <a:lin ang="27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76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500063" y="235743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Электронное образование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357188" y="3857625"/>
            <a:ext cx="221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Электронное здравоохранение</a:t>
            </a:r>
            <a:endParaRPr lang="ru-RU" sz="1400">
              <a:latin typeface="Candara" pitchFamily="34" charset="0"/>
            </a:endParaRPr>
          </a:p>
        </p:txBody>
      </p:sp>
      <p:pic>
        <p:nvPicPr>
          <p:cNvPr id="17413" name="Picture 2" descr="U:\Общая папка\День знаний\1349935206_bibliot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14313"/>
            <a:ext cx="25273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15"/>
          <p:cNvSpPr>
            <a:spLocks noChangeArrowheads="1"/>
          </p:cNvSpPr>
          <p:nvPr/>
        </p:nvSpPr>
        <p:spPr bwMode="auto">
          <a:xfrm>
            <a:off x="7000875" y="2286000"/>
            <a:ext cx="166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Электронная</a:t>
            </a:r>
            <a:r>
              <a:rPr lang="ru-RU" sz="1400" b="1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культура</a:t>
            </a:r>
            <a:endParaRPr lang="ru-RU" sz="1400">
              <a:latin typeface="Candara" pitchFamily="34" charset="0"/>
            </a:endParaRPr>
          </a:p>
        </p:txBody>
      </p:sp>
      <p:pic>
        <p:nvPicPr>
          <p:cNvPr id="17415" name="Picture 3" descr="C:\Users\Polikarpova.NS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17"/>
          <p:cNvSpPr>
            <a:spLocks noChangeArrowheads="1"/>
          </p:cNvSpPr>
          <p:nvPr/>
        </p:nvSpPr>
        <p:spPr bwMode="auto">
          <a:xfrm>
            <a:off x="6500813" y="3786188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Компьютер в каждый дом</a:t>
            </a:r>
            <a:endParaRPr lang="ru-RU" sz="2000">
              <a:latin typeface="Candara" pitchFamily="34" charset="0"/>
            </a:endParaRPr>
          </a:p>
        </p:txBody>
      </p:sp>
      <p:grpSp>
        <p:nvGrpSpPr>
          <p:cNvPr id="17417" name="Группа 3"/>
          <p:cNvGrpSpPr>
            <a:grpSpLocks/>
          </p:cNvGrpSpPr>
          <p:nvPr/>
        </p:nvGrpSpPr>
        <p:grpSpPr bwMode="auto">
          <a:xfrm>
            <a:off x="3203575" y="347663"/>
            <a:ext cx="2608263" cy="2324100"/>
            <a:chOff x="3271807" y="2800969"/>
            <a:chExt cx="4288059" cy="3414975"/>
          </a:xfrm>
        </p:grpSpPr>
        <p:sp>
          <p:nvSpPr>
            <p:cNvPr id="21" name="Овал 20"/>
            <p:cNvSpPr/>
            <p:nvPr/>
          </p:nvSpPr>
          <p:spPr>
            <a:xfrm rot="1403685">
              <a:off x="3271807" y="2800969"/>
              <a:ext cx="4288059" cy="3414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203200" dist="76200" dir="312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428" name="Группа 2"/>
            <p:cNvGrpSpPr>
              <a:grpSpLocks/>
            </p:cNvGrpSpPr>
            <p:nvPr/>
          </p:nvGrpSpPr>
          <p:grpSpPr bwMode="auto">
            <a:xfrm>
              <a:off x="3759415" y="3129546"/>
              <a:ext cx="3285910" cy="2766722"/>
              <a:chOff x="2645492" y="1508642"/>
              <a:chExt cx="3666583" cy="2943813"/>
            </a:xfrm>
          </p:grpSpPr>
          <p:sp>
            <p:nvSpPr>
              <p:cNvPr id="23" name="TextBox 3"/>
              <p:cNvSpPr txBox="1">
                <a:spLocks noChangeArrowheads="1"/>
              </p:cNvSpPr>
              <p:nvPr/>
            </p:nvSpPr>
            <p:spPr bwMode="auto">
              <a:xfrm>
                <a:off x="2645987" y="1508986"/>
                <a:ext cx="3384037" cy="62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lt"/>
                  </a:rPr>
                  <a:t>Электронное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7430" name="Рисунок 1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36092" y="1980520"/>
                <a:ext cx="3384376" cy="1846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2736266" y="3827117"/>
                <a:ext cx="3576245" cy="62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lt"/>
                  </a:rPr>
                  <a:t>правительство</a:t>
                </a:r>
                <a:endPara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8" name="Скругленный прямоугольник 7"/>
          <p:cNvSpPr/>
          <p:nvPr/>
        </p:nvSpPr>
        <p:spPr>
          <a:xfrm>
            <a:off x="3059113" y="3009900"/>
            <a:ext cx="27527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ИНФОРМАЦИОННОЕ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ОБЩЕСТВО</a:t>
            </a:r>
          </a:p>
        </p:txBody>
      </p:sp>
      <p:pic>
        <p:nvPicPr>
          <p:cNvPr id="17419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1425" y="4314825"/>
            <a:ext cx="1309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Прямоугольник 26"/>
          <p:cNvSpPr>
            <a:spLocks noChangeArrowheads="1"/>
          </p:cNvSpPr>
          <p:nvPr/>
        </p:nvSpPr>
        <p:spPr bwMode="auto">
          <a:xfrm>
            <a:off x="3294063" y="5784850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ndara" pitchFamily="34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Информация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 -  без границ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rot="7860000">
            <a:off x="2502694" y="4039394"/>
            <a:ext cx="720725" cy="525463"/>
          </a:xfrm>
          <a:prstGeom prst="rightArrow">
            <a:avLst>
              <a:gd name="adj1" fmla="val 50000"/>
              <a:gd name="adj2" fmla="val 6503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 rot="3240000">
            <a:off x="5707856" y="4040982"/>
            <a:ext cx="720725" cy="525462"/>
          </a:xfrm>
          <a:prstGeom prst="rightArrow">
            <a:avLst>
              <a:gd name="adj1" fmla="val 50000"/>
              <a:gd name="adj2" fmla="val 6503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-8160000">
            <a:off x="2470150" y="2468563"/>
            <a:ext cx="720725" cy="525462"/>
          </a:xfrm>
          <a:prstGeom prst="rightArrow">
            <a:avLst>
              <a:gd name="adj1" fmla="val 50000"/>
              <a:gd name="adj2" fmla="val 6503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 rot="-2640000">
            <a:off x="5719763" y="2443163"/>
            <a:ext cx="722312" cy="525462"/>
          </a:xfrm>
          <a:prstGeom prst="rightArrow">
            <a:avLst>
              <a:gd name="adj1" fmla="val 50000"/>
              <a:gd name="adj2" fmla="val 6517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pic>
        <p:nvPicPr>
          <p:cNvPr id="17425" name="Picture 2" descr="U:\Общая папка\День знаний\15395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4643438"/>
            <a:ext cx="26082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Номер слайда 36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D4CCBA0-D87A-4A77-94EF-A5874BF4BA81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/>
          <p:cNvSpPr/>
          <p:nvPr/>
        </p:nvSpPr>
        <p:spPr>
          <a:xfrm rot="20852084">
            <a:off x="4021138" y="192088"/>
            <a:ext cx="2597150" cy="14319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10320000" sx="86000" sy="86000" algn="ctr" rotWithShape="0">
              <a:schemeClr val="bg1">
                <a:lumMod val="6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610611">
            <a:off x="6615113" y="377825"/>
            <a:ext cx="2595562" cy="2197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28600" dir="6300000" sx="86000" sy="86000" algn="ctr" rotWithShape="0">
              <a:schemeClr val="bg1">
                <a:lumMod val="6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86375" y="5429250"/>
            <a:ext cx="3671888" cy="1162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76200" dir="13140000" sx="99000" sy="99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09663" y="4621213"/>
            <a:ext cx="3429000" cy="2236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76200" dir="21300000" sx="99000" sy="99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31" descr="http://www.petitchameau.com/media-galerie/img2012052309503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25" y="5286375"/>
            <a:ext cx="1603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9" descr="http://www.bmfc.ru/assets/images/news/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5257">
            <a:off x="1857375" y="5000625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9" name="Группа 31"/>
          <p:cNvGrpSpPr>
            <a:grpSpLocks/>
          </p:cNvGrpSpPr>
          <p:nvPr/>
        </p:nvGrpSpPr>
        <p:grpSpPr bwMode="auto">
          <a:xfrm>
            <a:off x="357188" y="2286000"/>
            <a:ext cx="2995612" cy="2197100"/>
            <a:chOff x="428566" y="2440495"/>
            <a:chExt cx="2996248" cy="2197093"/>
          </a:xfrm>
        </p:grpSpPr>
        <p:sp>
          <p:nvSpPr>
            <p:cNvPr id="31" name="Овал 30"/>
            <p:cNvSpPr/>
            <p:nvPr/>
          </p:nvSpPr>
          <p:spPr>
            <a:xfrm rot="2610611">
              <a:off x="828701" y="2440495"/>
              <a:ext cx="2596113" cy="2197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28600" dir="1800000" sx="86000" sy="86000" algn="ctr" rotWithShape="0">
                <a:schemeClr val="bg1">
                  <a:lumMod val="65000"/>
                  <a:alpha val="4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61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4480" y="2928934"/>
              <a:ext cx="1310706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Box 11"/>
            <p:cNvSpPr txBox="1">
              <a:spLocks noChangeArrowheads="1"/>
            </p:cNvSpPr>
            <p:nvPr/>
          </p:nvSpPr>
          <p:spPr bwMode="auto">
            <a:xfrm>
              <a:off x="428566" y="2940556"/>
              <a:ext cx="1500506" cy="101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cap="all" dirty="0" err="1">
                  <a:solidFill>
                    <a:srgbClr val="002060"/>
                  </a:solidFill>
                  <a:latin typeface="+mn-lt"/>
                </a:rPr>
                <a:t>госуслуги</a:t>
              </a:r>
              <a:endParaRPr lang="en-US" sz="2000" b="1" u="sng" cap="all" dirty="0">
                <a:solidFill>
                  <a:srgbClr val="002060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2F70BF"/>
                  </a:solidFill>
                  <a:latin typeface="+mn-lt"/>
                </a:rPr>
                <a:t>через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2F70BF"/>
                  </a:solidFill>
                  <a:latin typeface="+mn-lt"/>
                </a:rPr>
                <a:t>Интернет </a:t>
              </a:r>
            </a:p>
          </p:txBody>
        </p:sp>
      </p:grpSp>
      <p:grpSp>
        <p:nvGrpSpPr>
          <p:cNvPr id="18440" name="Группа 18"/>
          <p:cNvGrpSpPr>
            <a:grpSpLocks/>
          </p:cNvGrpSpPr>
          <p:nvPr/>
        </p:nvGrpSpPr>
        <p:grpSpPr bwMode="auto">
          <a:xfrm>
            <a:off x="3500438" y="2000250"/>
            <a:ext cx="4287837" cy="3414713"/>
            <a:chOff x="3271807" y="2800969"/>
            <a:chExt cx="4288059" cy="3414975"/>
          </a:xfrm>
        </p:grpSpPr>
        <p:sp>
          <p:nvSpPr>
            <p:cNvPr id="17" name="Овал 16"/>
            <p:cNvSpPr/>
            <p:nvPr/>
          </p:nvSpPr>
          <p:spPr>
            <a:xfrm rot="1403685">
              <a:off x="3271807" y="2800969"/>
              <a:ext cx="4288059" cy="3414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203200" dist="76200" dir="312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8456" name="Группа 2"/>
            <p:cNvGrpSpPr>
              <a:grpSpLocks/>
            </p:cNvGrpSpPr>
            <p:nvPr/>
          </p:nvGrpSpPr>
          <p:grpSpPr bwMode="auto">
            <a:xfrm>
              <a:off x="3840607" y="3211365"/>
              <a:ext cx="3033001" cy="2497073"/>
              <a:chOff x="2736092" y="1595699"/>
              <a:chExt cx="3384376" cy="2656906"/>
            </a:xfrm>
          </p:grpSpPr>
          <p:sp>
            <p:nvSpPr>
              <p:cNvPr id="4121" name="TextBox 3"/>
              <p:cNvSpPr txBox="1">
                <a:spLocks noChangeArrowheads="1"/>
              </p:cNvSpPr>
              <p:nvPr/>
            </p:nvSpPr>
            <p:spPr bwMode="auto">
              <a:xfrm>
                <a:off x="3135954" y="1594858"/>
                <a:ext cx="2751146" cy="425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latin typeface="+mn-lt"/>
                  </a:rPr>
                  <a:t>ЭЛЕКТРОННОЕ</a:t>
                </a:r>
              </a:p>
            </p:txBody>
          </p:sp>
          <p:pic>
            <p:nvPicPr>
              <p:cNvPr id="18458" name="Рисунок 1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36092" y="1980520"/>
                <a:ext cx="3384376" cy="1846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23" name="TextBox 3"/>
              <p:cNvSpPr txBox="1">
                <a:spLocks noChangeArrowheads="1"/>
              </p:cNvSpPr>
              <p:nvPr/>
            </p:nvSpPr>
            <p:spPr bwMode="auto">
              <a:xfrm>
                <a:off x="3042064" y="3826349"/>
                <a:ext cx="2938927" cy="425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latin typeface="+mn-lt"/>
                  </a:rPr>
                  <a:t>ПРАВИТЕЛЬСТВО</a:t>
                </a:r>
              </a:p>
            </p:txBody>
          </p:sp>
        </p:grpSp>
      </p:grp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0" y="4786313"/>
            <a:ext cx="3205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rgbClr val="002060"/>
                </a:solidFill>
                <a:latin typeface="+mn-lt"/>
              </a:rPr>
              <a:t>Система </a:t>
            </a:r>
            <a:endParaRPr lang="en-US" sz="2000" b="1" u="sng" cap="all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F70BF"/>
                </a:solidFill>
                <a:latin typeface="+mn-lt"/>
              </a:rPr>
              <a:t>межведомственного</a:t>
            </a:r>
            <a:endParaRPr lang="en-US" sz="2000" b="1" dirty="0">
              <a:solidFill>
                <a:srgbClr val="2F70B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F70BF"/>
                </a:solidFill>
                <a:latin typeface="+mn-lt"/>
              </a:rPr>
              <a:t>электронного взаимодействия 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4643438" y="5715000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cap="all" dirty="0">
                <a:solidFill>
                  <a:srgbClr val="002060"/>
                </a:solidFill>
                <a:latin typeface="+mn-lt"/>
              </a:rPr>
              <a:t>Межведомственный</a:t>
            </a:r>
            <a:endParaRPr lang="en-US" b="1" u="sng" cap="all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cap="all" dirty="0">
                <a:solidFill>
                  <a:srgbClr val="002060"/>
                </a:solidFill>
                <a:latin typeface="+mn-lt"/>
              </a:rPr>
              <a:t>электронный </a:t>
            </a:r>
            <a:endParaRPr lang="en-US" b="1" u="sng" cap="all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cap="all" dirty="0">
                <a:solidFill>
                  <a:srgbClr val="002060"/>
                </a:solidFill>
                <a:latin typeface="+mn-lt"/>
              </a:rPr>
              <a:t>документооборот</a:t>
            </a:r>
            <a:r>
              <a:rPr lang="ru-RU" sz="1200" b="1" u="sng" cap="all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grpSp>
        <p:nvGrpSpPr>
          <p:cNvPr id="18443" name="Группа 27"/>
          <p:cNvGrpSpPr>
            <a:grpSpLocks/>
          </p:cNvGrpSpPr>
          <p:nvPr/>
        </p:nvGrpSpPr>
        <p:grpSpPr bwMode="auto">
          <a:xfrm>
            <a:off x="214313" y="142875"/>
            <a:ext cx="3568700" cy="2136775"/>
            <a:chOff x="214282" y="285728"/>
            <a:chExt cx="3568843" cy="2136611"/>
          </a:xfrm>
        </p:grpSpPr>
        <p:sp>
          <p:nvSpPr>
            <p:cNvPr id="27" name="Овал 26"/>
            <p:cNvSpPr/>
            <p:nvPr/>
          </p:nvSpPr>
          <p:spPr>
            <a:xfrm rot="313238">
              <a:off x="711189" y="779403"/>
              <a:ext cx="3071936" cy="1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28600" dir="1800000" sx="86000" sy="86000" algn="ctr" rotWithShape="0">
                <a:schemeClr val="bg1">
                  <a:lumMod val="65000"/>
                  <a:alpha val="4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8452" name="Группа 21"/>
            <p:cNvGrpSpPr>
              <a:grpSpLocks/>
            </p:cNvGrpSpPr>
            <p:nvPr/>
          </p:nvGrpSpPr>
          <p:grpSpPr bwMode="auto">
            <a:xfrm>
              <a:off x="214282" y="285728"/>
              <a:ext cx="3500532" cy="1938843"/>
              <a:chOff x="285720" y="428604"/>
              <a:chExt cx="3500532" cy="1938843"/>
            </a:xfrm>
          </p:grpSpPr>
          <p:pic>
            <p:nvPicPr>
              <p:cNvPr id="18453" name="Picture 1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86120" y="500014"/>
                <a:ext cx="1000132" cy="1669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6" name="TextBox 6"/>
              <p:cNvSpPr txBox="1">
                <a:spLocks noChangeArrowheads="1"/>
              </p:cNvSpPr>
              <p:nvPr/>
            </p:nvSpPr>
            <p:spPr bwMode="auto">
              <a:xfrm>
                <a:off x="285720" y="428604"/>
                <a:ext cx="2500412" cy="193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u="sng" cap="all" dirty="0">
                    <a:solidFill>
                      <a:srgbClr val="002060"/>
                    </a:solidFill>
                    <a:latin typeface="+mn-lt"/>
                  </a:rPr>
                  <a:t>Общественный</a:t>
                </a:r>
                <a:endParaRPr lang="en-US" sz="2000" b="1" u="sng" cap="all" dirty="0">
                  <a:solidFill>
                    <a:srgbClr val="002060"/>
                  </a:solidFill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u="sng" cap="all" dirty="0">
                    <a:solidFill>
                      <a:srgbClr val="002060"/>
                    </a:solidFill>
                    <a:latin typeface="+mn-lt"/>
                  </a:rPr>
                  <a:t>Доступ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к информации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о деятельности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Госорганов 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госуслугам</a:t>
                </a:r>
                <a:endParaRPr lang="ru-RU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18444" name="Группа 25"/>
          <p:cNvGrpSpPr>
            <a:grpSpLocks/>
          </p:cNvGrpSpPr>
          <p:nvPr/>
        </p:nvGrpSpPr>
        <p:grpSpPr bwMode="auto">
          <a:xfrm>
            <a:off x="4143375" y="214313"/>
            <a:ext cx="1962150" cy="1352550"/>
            <a:chOff x="6858013" y="428582"/>
            <a:chExt cx="1962159" cy="1352574"/>
          </a:xfrm>
        </p:grpSpPr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6858013" y="428582"/>
              <a:ext cx="1962159" cy="1016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u="sng" cap="all" dirty="0" err="1">
                  <a:solidFill>
                    <a:srgbClr val="002060"/>
                  </a:solidFill>
                  <a:latin typeface="+mn-lt"/>
                </a:rPr>
                <a:t>госуслуги</a:t>
              </a:r>
              <a:endParaRPr lang="en-US" sz="2000" b="1" u="sng" cap="all" dirty="0">
                <a:solidFill>
                  <a:srgbClr val="002060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2F70BF"/>
                  </a:solidFill>
                  <a:latin typeface="+mn-lt"/>
                </a:rPr>
                <a:t>через</a:t>
              </a:r>
              <a:endParaRPr lang="en-US" sz="2000" b="1" dirty="0">
                <a:solidFill>
                  <a:srgbClr val="2F70BF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2F70BF"/>
                  </a:solidFill>
                  <a:latin typeface="+mn-lt"/>
                </a:rPr>
                <a:t>МФЦ</a:t>
              </a:r>
            </a:p>
          </p:txBody>
        </p:sp>
        <p:pic>
          <p:nvPicPr>
            <p:cNvPr id="18450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15272" y="714356"/>
              <a:ext cx="1104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715125" y="214313"/>
            <a:ext cx="2176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rgbClr val="002060"/>
                </a:solidFill>
                <a:latin typeface="+mn-lt"/>
              </a:rPr>
              <a:t>Сайты</a:t>
            </a:r>
            <a:endParaRPr lang="en-US" sz="2000" b="1" u="sng" cap="all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rgbClr val="002060"/>
                </a:solidFill>
                <a:latin typeface="+mn-lt"/>
              </a:rPr>
              <a:t>Госорганов</a:t>
            </a:r>
            <a:endParaRPr lang="en-US" sz="1600" b="1" u="sng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12" name="TextBox 10"/>
          <p:cNvSpPr txBox="1">
            <a:spLocks noChangeArrowheads="1"/>
          </p:cNvSpPr>
          <p:nvPr/>
        </p:nvSpPr>
        <p:spPr bwMode="auto">
          <a:xfrm>
            <a:off x="7358063" y="2000250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F70BF"/>
                </a:solidFill>
                <a:latin typeface="+mn-lt"/>
              </a:rPr>
              <a:t>в </a:t>
            </a:r>
            <a:r>
              <a:rPr lang="ru-RU" sz="2000" b="1" dirty="0" smtClean="0">
                <a:solidFill>
                  <a:srgbClr val="2F70BF"/>
                </a:solidFill>
                <a:latin typeface="+mn-lt"/>
              </a:rPr>
              <a:t>сети Интернет</a:t>
            </a:r>
            <a:endParaRPr lang="ru-RU" sz="2400" b="1" dirty="0">
              <a:solidFill>
                <a:srgbClr val="2F70BF"/>
              </a:solidFill>
              <a:latin typeface="+mn-lt"/>
            </a:endParaRPr>
          </a:p>
        </p:txBody>
      </p:sp>
      <p:sp>
        <p:nvSpPr>
          <p:cNvPr id="18448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E23334-206A-41FB-AFAA-DCC652FD3DDB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 b="1"/>
          </a:p>
        </p:txBody>
      </p:sp>
      <p:pic>
        <p:nvPicPr>
          <p:cNvPr id="1026" name="Picture 2" descr="C:\Users\user\Desktop\Рисунки\readmsg_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857232"/>
            <a:ext cx="1152525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286375"/>
          </a:xfrm>
        </p:spPr>
        <p:txBody>
          <a:bodyPr rtlCol="0" anchor="ctr">
            <a:normAutofit fontScale="2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6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96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1: 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В органах </a:t>
            </a:r>
            <a:r>
              <a:rPr lang="ru-RU" sz="11200" dirty="0">
                <a:solidFill>
                  <a:srgbClr val="002060"/>
                </a:solidFill>
                <a:cs typeface="Arial" pitchFamily="34" charset="0"/>
              </a:rPr>
              <a:t>государственной 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власти и местного самоуправления</a:t>
            </a:r>
            <a:r>
              <a:rPr lang="en-US" sz="11200" b="1" dirty="0" smtClean="0">
                <a:cs typeface="Arial" pitchFamily="34" charset="0"/>
              </a:rPr>
              <a:t>  </a:t>
            </a:r>
            <a:endParaRPr lang="ru-RU" sz="11200" b="1" dirty="0" smtClean="0"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1200" b="1" u="sng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2: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В многофункциональном центре – МФЦ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3: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sz="11200" dirty="0" err="1" smtClean="0">
                <a:solidFill>
                  <a:srgbClr val="002060"/>
                </a:solidFill>
                <a:cs typeface="Arial" pitchFamily="34" charset="0"/>
              </a:rPr>
              <a:t>Интернет-страницах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государственных ведомств и учреждений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4: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На Едином портале государственных и муниципальных услуг по адресу 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http://www.</a:t>
            </a:r>
            <a:r>
              <a:rPr lang="ru-RU" sz="112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gosuslugi.ru</a:t>
            </a:r>
            <a:r>
              <a:rPr lang="ru-RU" sz="9600" i="1" dirty="0" smtClean="0">
                <a:latin typeface="Comic Sans MS" pitchFamily="66" charset="0"/>
                <a:cs typeface="Arabic Typesetting" pitchFamily="66" charset="-78"/>
              </a:rPr>
              <a:t>                                               	 	</a:t>
            </a:r>
            <a:endParaRPr lang="ru-RU" sz="9600" b="1" dirty="0" smtClean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000" b="1" dirty="0" smtClean="0"/>
              <a:t> </a:t>
            </a:r>
            <a:endParaRPr lang="ru-RU" sz="2000" i="1" dirty="0" smtClean="0">
              <a:latin typeface="Comic Sans MS" pitchFamily="66" charset="0"/>
              <a:cs typeface="Arabic Typesetting" pitchFamily="66" charset="-78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000" b="1" dirty="0" smtClean="0"/>
              <a:t>       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29625" cy="695325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Способы получения государственных услуг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51945B-94F9-4089-8C68-01DD47566635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6388" y="1341438"/>
            <a:ext cx="8567737" cy="5040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338138"/>
            <a:ext cx="8715375" cy="1003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Единый портал государственных услуг РФ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(ЕПГУ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www.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gosuslugi.ru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F2C7E06-3E0E-4648-95F6-BAF0A0F7386D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8775" y="44450"/>
            <a:ext cx="8785225" cy="1512888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госуслуг в электронном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виде,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доступных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совершеннолетним гражданам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84888" y="1690688"/>
            <a:ext cx="2789237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предпринимательской деятельности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3300" y="2843213"/>
            <a:ext cx="2789238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Таможенное оформление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83300" y="2266950"/>
            <a:ext cx="2789238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имущества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 сделок с ним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83300" y="3417888"/>
            <a:ext cx="2789238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ФССП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 задолженностям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83300" y="3994150"/>
            <a:ext cx="2789238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по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социальным услугам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1713" y="4570413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Электронный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дневник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учащегося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888" y="5146675"/>
            <a:ext cx="2789237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Зачисление ребенка в ДОУ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76588" y="16906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Выдача водительского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удостоверения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75000" y="2843213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ИНН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75000" y="2266950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Подача налоговой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декларации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75000" y="34178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Налоговая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задолженность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75000" y="3994150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Пенсионные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накопления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75000" y="4570413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в системе ОМС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6588" y="5146675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Заявление в ЗАГС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95638" y="5722938"/>
            <a:ext cx="2789237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Информирование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о возможностях госуслуг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813" y="16906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паспорта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гражданина РФ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6225" y="2843213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по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месту жительства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6225" y="2266950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загранпаспорта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6225" y="34178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о нумерации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оператора связи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6225" y="3994150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выписки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из архивов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6225" y="4570413"/>
            <a:ext cx="2789238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Штрафы ГИБДД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7813" y="5146675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автомобиля</a:t>
            </a:r>
          </a:p>
        </p:txBody>
      </p:sp>
      <p:pic>
        <p:nvPicPr>
          <p:cNvPr id="23576" name="Picture 2" descr="C:\Users\Latypov_rh\Desktop\pas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771650"/>
            <a:ext cx="215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" descr="C:\Users\Latypov_rh\Desktop\zagran_pas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" y="2339975"/>
            <a:ext cx="215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5" descr="C:\Users\Latypov_rh\Desktop\registraci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3" y="2916238"/>
            <a:ext cx="2492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6" descr="C:\Users\Latypov_rh\Desktop\numeraciy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825" y="3508375"/>
            <a:ext cx="3286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7" descr="C:\Users\Latypov_rh\Desktop\otch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4068763"/>
            <a:ext cx="3032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9" descr="C:\Users\Latypov_rh\Desktop\avt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313" y="5280025"/>
            <a:ext cx="3746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8" descr="C:\Users\Latypov_rh\Desktop\shtra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527425"/>
            <a:ext cx="352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11" descr="C:\Users\Latypov_rh\Desktop\medicina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5650" y="4643438"/>
            <a:ext cx="2762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13" descr="C:\Users\Latypov_rh\Desktop\zag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5650" y="5260975"/>
            <a:ext cx="31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12" descr="C:\Users\Latypov_rh\Desktop\img_pensiy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2950" y="4030663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" descr="C:\Users\Latypov_rh\Desktop\i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9300" y="1811338"/>
            <a:ext cx="327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5" descr="C:\Users\Latypov_rh\Desktop\ico_cat_nalo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8350" y="2360613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6" descr="C:\Users\Latypov_rh\Desktop\ico_cat_predprinima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9350" y="1916113"/>
            <a:ext cx="3587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7" descr="C:\Users\Latypov_rh\Desktop\icon_house_privatizati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3000" y="2349500"/>
            <a:ext cx="327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8" descr="C:\Users\Latypov_rh\Desktop\ico_cat_tamogny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7763" y="2903538"/>
            <a:ext cx="328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9" descr="C:\Users\Latypov_rh\Desktop\ico_cat_yu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27763" y="3500438"/>
            <a:ext cx="328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2" name="Picture 10" descr="C:\Users\Latypov_rh\Desktop\ico_cat_coz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9350" y="4043363"/>
            <a:ext cx="3270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3" name="Picture 11" descr="C:\Users\Latypov_rh\Desktop\ico_cat_obrazovanie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29350" y="4652963"/>
            <a:ext cx="327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4" name="Picture 12" descr="C:\Users\Latypov_rh\Desktop\ico_cat_seny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29350" y="5200650"/>
            <a:ext cx="327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5" name="Picture 13" descr="C:\Users\Latypov_rh\Desktop\ico_cat_pravooxr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775" y="4668838"/>
            <a:ext cx="3667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Picture 14" descr="C:\Users\Latypov_rh\Desktop\i_88318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11513" y="5722938"/>
            <a:ext cx="4429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3" descr="C:\Users\Latypov_rh\Desktop\doc_yellow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89300" y="289877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8" name="Номер слайда 50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5E52B0A-2570-430E-BD73-F49229348A58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14375"/>
            <a:ext cx="7773987" cy="43703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Регистрация на Едином портале государственных и муниципальных услуг Российской Федерации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2C99A-7BD1-4745-98DF-DF1536FECF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964612" cy="703262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813" y="2786063"/>
            <a:ext cx="3649662" cy="12255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Какая информация нам понадобится для регистрации?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3" y="2643188"/>
            <a:ext cx="3649662" cy="12255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E-mail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(обязательно)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2063" y="1285875"/>
            <a:ext cx="3649662" cy="122555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СНИЛС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(обязательно)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3" y="4000500"/>
            <a:ext cx="3571875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№ мобильного телефона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(необязательно)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3" y="5286375"/>
            <a:ext cx="3571875" cy="1143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Почтовый адрес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(индекс, город, улица, номер дома)</a:t>
            </a:r>
          </a:p>
        </p:txBody>
      </p:sp>
      <p:sp>
        <p:nvSpPr>
          <p:cNvPr id="25607" name="Номер слайда 25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98A9D2-DAF2-48E9-AAAB-0447E96A3DF5}" type="slidenum">
              <a:rPr lang="ru-RU" sz="2000" b="1"/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5074</TotalTime>
  <Words>742</Words>
  <Application>Microsoft Office PowerPoint</Application>
  <PresentationFormat>Экран (4:3)</PresentationFormat>
  <Paragraphs>174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Слайд 2</vt:lpstr>
      <vt:lpstr>Слайд 3</vt:lpstr>
      <vt:lpstr>Слайд 4</vt:lpstr>
      <vt:lpstr>Способы получения государственных услуг</vt:lpstr>
      <vt:lpstr>Единый портал государственных услуг РФ (ЕПГУ)  www.gosuslugi.ru</vt:lpstr>
      <vt:lpstr>Перечень госуслуг в электронном виде,  доступных  совершеннолетним гражданам РФ  на ЕПГУ</vt:lpstr>
      <vt:lpstr>Регистрация на Едином портале государственных и муниципальных услуг Российской Федерации </vt:lpstr>
      <vt:lpstr>Порядок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Вход гражданина на ЕПГУ  через личный кабинет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196</cp:revision>
  <cp:lastPrinted>2013-09-05T09:58:54Z</cp:lastPrinted>
  <dcterms:created xsi:type="dcterms:W3CDTF">2012-08-08T14:19:38Z</dcterms:created>
  <dcterms:modified xsi:type="dcterms:W3CDTF">2016-03-09T11:29:44Z</dcterms:modified>
</cp:coreProperties>
</file>